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56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2B0623-1350-46D1-AF7A-F5DE1EE9E135}" type="datetimeFigureOut">
              <a:rPr lang="en-US" smtClean="0"/>
              <a:pPr/>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A44A7C-A448-4648-B4AB-983426573DB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2B0623-1350-46D1-AF7A-F5DE1EE9E135}" type="datetimeFigureOut">
              <a:rPr lang="en-US" smtClean="0"/>
              <a:pPr/>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A44A7C-A448-4648-B4AB-983426573DB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2B0623-1350-46D1-AF7A-F5DE1EE9E135}" type="datetimeFigureOut">
              <a:rPr lang="en-US" smtClean="0"/>
              <a:pPr/>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A44A7C-A448-4648-B4AB-983426573DB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2B0623-1350-46D1-AF7A-F5DE1EE9E135}" type="datetimeFigureOut">
              <a:rPr lang="en-US" smtClean="0"/>
              <a:pPr/>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A44A7C-A448-4648-B4AB-983426573DB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2B0623-1350-46D1-AF7A-F5DE1EE9E135}" type="datetimeFigureOut">
              <a:rPr lang="en-US" smtClean="0"/>
              <a:pPr/>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A44A7C-A448-4648-B4AB-983426573DB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2B0623-1350-46D1-AF7A-F5DE1EE9E135}" type="datetimeFigureOut">
              <a:rPr lang="en-US" smtClean="0"/>
              <a:pPr/>
              <a:t>6/17/2024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A44A7C-A448-4648-B4AB-983426573DB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2B0623-1350-46D1-AF7A-F5DE1EE9E135}" type="datetimeFigureOut">
              <a:rPr lang="en-US" smtClean="0"/>
              <a:pPr/>
              <a:t>6/17/2024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A44A7C-A448-4648-B4AB-983426573DB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2B0623-1350-46D1-AF7A-F5DE1EE9E135}" type="datetimeFigureOut">
              <a:rPr lang="en-US" smtClean="0"/>
              <a:pPr/>
              <a:t>6/17/2024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A44A7C-A448-4648-B4AB-983426573DB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2B0623-1350-46D1-AF7A-F5DE1EE9E135}" type="datetimeFigureOut">
              <a:rPr lang="en-US" smtClean="0"/>
              <a:pPr/>
              <a:t>6/17/2024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A44A7C-A448-4648-B4AB-983426573DB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2B0623-1350-46D1-AF7A-F5DE1EE9E135}" type="datetimeFigureOut">
              <a:rPr lang="en-US" smtClean="0"/>
              <a:pPr/>
              <a:t>6/17/2024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A44A7C-A448-4648-B4AB-983426573DB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2B0623-1350-46D1-AF7A-F5DE1EE9E135}" type="datetimeFigureOut">
              <a:rPr lang="en-US" smtClean="0"/>
              <a:pPr/>
              <a:t>6/17/2024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A44A7C-A448-4648-B4AB-983426573DB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2B0623-1350-46D1-AF7A-F5DE1EE9E135}" type="datetimeFigureOut">
              <a:rPr lang="en-US" smtClean="0"/>
              <a:pPr/>
              <a:t>6/17/2024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A44A7C-A448-4648-B4AB-983426573DB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empoweredparents.co/sense-of-sight-activities-for-preschoolers/"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empoweredparents.co/12-ideas-to-develop-your-childs-visual-perception/" TargetMode="External"/><Relationship Id="rId2" Type="http://schemas.openxmlformats.org/officeDocument/2006/relationships/hyperlink" Target="https://empoweredparents.co/hand-eye-coordination/"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empoweredparents.co/intellectual-development-in-childhoo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empoweredparents.co/auditory-perception/"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empoweredparents.co/sense-of-touch-activities/"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empoweredparents.co/emotional-development-stages/"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empoweredparents.co/vestibular-activities/"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empoweredparents.co/position-in-space/" TargetMode="External"/><Relationship Id="rId2" Type="http://schemas.openxmlformats.org/officeDocument/2006/relationships/hyperlink" Target="https://empoweredparents.co/body-awareness-activiti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Times New Roman" pitchFamily="18" charset="0"/>
                <a:cs typeface="Times New Roman" pitchFamily="18" charset="0"/>
              </a:rPr>
              <a:t>Human maturation and development</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800" dirty="0" smtClean="0">
                <a:latin typeface="Times New Roman" pitchFamily="18" charset="0"/>
                <a:cs typeface="Times New Roman" pitchFamily="18" charset="0"/>
              </a:rPr>
              <a:t>A height and weight chart is a good way of assessing health and physical development of children. Growth charts that monitor growth should be maintained regularly for all children.</a:t>
            </a:r>
          </a:p>
          <a:p>
            <a:pPr algn="just"/>
            <a:r>
              <a:rPr lang="en-US" sz="2800" dirty="0" smtClean="0">
                <a:latin typeface="Times New Roman" pitchFamily="18" charset="0"/>
                <a:cs typeface="Times New Roman" pitchFamily="18" charset="0"/>
              </a:rPr>
              <a:t>Along with an increase in height and weight, body proportions of children also undergo changes.</a:t>
            </a:r>
          </a:p>
          <a:p>
            <a:pPr algn="just"/>
            <a:r>
              <a:rPr lang="en-US" sz="2800" dirty="0" smtClean="0">
                <a:latin typeface="Times New Roman" pitchFamily="18" charset="0"/>
                <a:cs typeface="Times New Roman" pitchFamily="18" charset="0"/>
              </a:rPr>
              <a:t>The top of the head appears to be large and the face remains small. Later body proportions change and the head does not look that big. </a:t>
            </a:r>
            <a:endParaRPr lang="en-US" sz="2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lnSpc>
                <a:spcPct val="150000"/>
              </a:lnSpc>
            </a:pPr>
            <a:r>
              <a:rPr lang="en-US" sz="2800" dirty="0">
                <a:latin typeface="Times New Roman" pitchFamily="18" charset="0"/>
                <a:cs typeface="Times New Roman" pitchFamily="18" charset="0"/>
              </a:rPr>
              <a:t>T</a:t>
            </a:r>
            <a:r>
              <a:rPr lang="en-US" sz="2800" dirty="0" smtClean="0">
                <a:latin typeface="Times New Roman" pitchFamily="18" charset="0"/>
                <a:cs typeface="Times New Roman" pitchFamily="18" charset="0"/>
              </a:rPr>
              <a:t>hroughout infancy and toddler hood, the lower portion continues to remain small and underdeveloped. </a:t>
            </a:r>
          </a:p>
          <a:p>
            <a:pPr algn="just">
              <a:lnSpc>
                <a:spcPct val="150000"/>
              </a:lnSpc>
            </a:pPr>
            <a:r>
              <a:rPr lang="en-US" sz="2800" dirty="0" smtClean="0">
                <a:latin typeface="Times New Roman" pitchFamily="18" charset="0"/>
                <a:cs typeface="Times New Roman" pitchFamily="18" charset="0"/>
              </a:rPr>
              <a:t>The growth of the head is proportionately much less after birth as compared to the growth of the other parts of the body. The head increases in size and accounts for one-fourth of a child’s length at two years of age. </a:t>
            </a:r>
            <a:endParaRPr lang="en-US" sz="28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lnSpc>
                <a:spcPct val="150000"/>
              </a:lnSpc>
            </a:pPr>
            <a:r>
              <a:rPr lang="en-US" sz="2800" dirty="0" smtClean="0">
                <a:latin typeface="Times New Roman" pitchFamily="18" charset="0"/>
                <a:cs typeface="Times New Roman" pitchFamily="18" charset="0"/>
              </a:rPr>
              <a:t>Compared to the first year, the trunk and limbs begin to grow at a faster pace during toddlerhood. When children are born, their arms appear to be longer in proportion to their legs. At birth, the legs are short and face each other.</a:t>
            </a:r>
          </a:p>
          <a:p>
            <a:pPr algn="just">
              <a:lnSpc>
                <a:spcPct val="150000"/>
              </a:lnSpc>
            </a:pPr>
            <a:r>
              <a:rPr lang="en-US" sz="2800" dirty="0" smtClean="0">
                <a:latin typeface="Times New Roman" pitchFamily="18" charset="0"/>
                <a:cs typeface="Times New Roman" pitchFamily="18" charset="0"/>
              </a:rPr>
              <a:t>During the first and second years, the height of infants increases approximately by 40 percent and 60-75 percent respectively, greater than at birth. </a:t>
            </a:r>
            <a:endParaRPr lang="en-US" sz="28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lnSpc>
                <a:spcPct val="150000"/>
              </a:lnSpc>
            </a:pPr>
            <a:r>
              <a:rPr lang="en-US" sz="2800" dirty="0" smtClean="0">
                <a:latin typeface="Times New Roman" pitchFamily="18" charset="0"/>
                <a:cs typeface="Times New Roman" pitchFamily="18" charset="0"/>
              </a:rPr>
              <a:t>As a result of this change, the body of a child looks more proportionate than it did in the first year. This also helps children attain better balance. This pattern of growth remains the same for both boys and girls, but on an average, baby girls are slightly smaller than baby boys in size.</a:t>
            </a:r>
            <a:endParaRPr lang="en-US" sz="28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latin typeface="Times New Roman" pitchFamily="18" charset="0"/>
                <a:cs typeface="Times New Roman" pitchFamily="18" charset="0"/>
              </a:rPr>
              <a:t>FACTORS AFFECTING GROWTH AND DEVELOPMENT</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en-US" b="1" dirty="0" smtClean="0">
                <a:latin typeface="Times New Roman" pitchFamily="18" charset="0"/>
                <a:cs typeface="Times New Roman" pitchFamily="18" charset="0"/>
              </a:rPr>
              <a:t>Heredity:</a:t>
            </a:r>
          </a:p>
          <a:p>
            <a:pPr algn="just">
              <a:buNone/>
            </a:pPr>
            <a:r>
              <a:rPr lang="en-US" dirty="0" smtClean="0">
                <a:latin typeface="Times New Roman" pitchFamily="18" charset="0"/>
                <a:cs typeface="Times New Roman" pitchFamily="18" charset="0"/>
              </a:rPr>
              <a:t>Heredity or genetics is found to influence the development of a children’s intellectual potential, height, weight and general physical appearance. </a:t>
            </a:r>
          </a:p>
          <a:p>
            <a:pPr algn="just">
              <a:buNone/>
            </a:pPr>
            <a:r>
              <a:rPr lang="en-US" dirty="0" smtClean="0">
                <a:latin typeface="Times New Roman" pitchFamily="18" charset="0"/>
                <a:cs typeface="Times New Roman" pitchFamily="18" charset="0"/>
              </a:rPr>
              <a:t>The genetic makeup inherited from parents seems to be tied to maturation of the body and the brain which influences growth and developmental milestones. </a:t>
            </a:r>
            <a:endParaRPr lang="en-US"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800" dirty="0" smtClean="0">
                <a:latin typeface="Times New Roman" pitchFamily="18" charset="0"/>
                <a:cs typeface="Times New Roman" pitchFamily="18" charset="0"/>
              </a:rPr>
              <a:t>After conception, nothing can be done to add to or subtract from the child’s hereditary endowment.</a:t>
            </a:r>
          </a:p>
          <a:p>
            <a:pPr algn="just"/>
            <a:r>
              <a:rPr lang="en-US" sz="2800" dirty="0" smtClean="0">
                <a:latin typeface="Times New Roman" pitchFamily="18" charset="0"/>
                <a:cs typeface="Times New Roman" pitchFamily="18" charset="0"/>
              </a:rPr>
              <a:t>These characteristics of the child are also determined at the time of </a:t>
            </a:r>
            <a:r>
              <a:rPr lang="en-US" sz="2800" dirty="0" err="1" smtClean="0">
                <a:latin typeface="Times New Roman" pitchFamily="18" charset="0"/>
                <a:cs typeface="Times New Roman" pitchFamily="18" charset="0"/>
              </a:rPr>
              <a:t>fertilisation</a:t>
            </a:r>
            <a:r>
              <a:rPr lang="en-US" sz="2800" dirty="0" smtClean="0">
                <a:latin typeface="Times New Roman" pitchFamily="18" charset="0"/>
                <a:cs typeface="Times New Roman" pitchFamily="18" charset="0"/>
              </a:rPr>
              <a:t>. </a:t>
            </a:r>
          </a:p>
          <a:p>
            <a:pPr algn="just"/>
            <a:r>
              <a:rPr lang="en-US" sz="2800" dirty="0" smtClean="0">
                <a:latin typeface="Times New Roman" pitchFamily="18" charset="0"/>
                <a:cs typeface="Times New Roman" pitchFamily="18" charset="0"/>
              </a:rPr>
              <a:t>At the time of conception, every child receives 46 chromosomes, of which 23 are contributed by the mother and 23, by the father. </a:t>
            </a:r>
          </a:p>
          <a:p>
            <a:pPr algn="just"/>
            <a:r>
              <a:rPr lang="en-US" sz="2800" dirty="0" smtClean="0">
                <a:latin typeface="Times New Roman" pitchFamily="18" charset="0"/>
                <a:cs typeface="Times New Roman" pitchFamily="18" charset="0"/>
              </a:rPr>
              <a:t>The X chromosomes passed on by the father will determine the sex of the child.</a:t>
            </a:r>
            <a:endParaRPr lang="en-US" sz="28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800" dirty="0" smtClean="0">
                <a:latin typeface="Times New Roman" pitchFamily="18" charset="0"/>
                <a:cs typeface="Times New Roman" pitchFamily="18" charset="0"/>
              </a:rPr>
              <a:t>To an extent, susceptibility to certain diseases (such as </a:t>
            </a:r>
            <a:r>
              <a:rPr lang="en-US" sz="2800" dirty="0" err="1" smtClean="0">
                <a:latin typeface="Times New Roman" pitchFamily="18" charset="0"/>
                <a:cs typeface="Times New Roman" pitchFamily="18" charset="0"/>
              </a:rPr>
              <a:t>colour</a:t>
            </a:r>
            <a:r>
              <a:rPr lang="en-US" sz="2800" dirty="0" smtClean="0">
                <a:latin typeface="Times New Roman" pitchFamily="18" charset="0"/>
                <a:cs typeface="Times New Roman" pitchFamily="18" charset="0"/>
              </a:rPr>
              <a:t> blindness, Down’s Syndrome, asthma, diabetes) also depends on heredity</a:t>
            </a:r>
            <a:endParaRPr lang="en-US" sz="28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Environmental Factors</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lnSpc>
                <a:spcPct val="150000"/>
              </a:lnSpc>
            </a:pPr>
            <a:r>
              <a:rPr lang="en-US" sz="2800" dirty="0" smtClean="0">
                <a:latin typeface="Times New Roman" pitchFamily="18" charset="0"/>
                <a:cs typeface="Times New Roman" pitchFamily="18" charset="0"/>
              </a:rPr>
              <a:t>Many environmental factors such as mother’s state of health, age, disease and emotional states and exposure of the unborn baby to environmental pollution, to X-rays and drugs affect the child. </a:t>
            </a:r>
          </a:p>
          <a:p>
            <a:pPr algn="just">
              <a:lnSpc>
                <a:spcPct val="150000"/>
              </a:lnSpc>
            </a:pPr>
            <a:r>
              <a:rPr lang="en-US" sz="2800" dirty="0" smtClean="0">
                <a:latin typeface="Times New Roman" pitchFamily="18" charset="0"/>
                <a:cs typeface="Times New Roman" pitchFamily="18" charset="0"/>
              </a:rPr>
              <a:t>Certain contextual factors such as family, gender, culture and society at large also influence children’s development</a:t>
            </a:r>
            <a:endParaRPr lang="en-US" sz="28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Nutrition, health and hygiene needs of a child and the mother</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800" dirty="0" smtClean="0">
                <a:latin typeface="Times New Roman" pitchFamily="18" charset="0"/>
                <a:cs typeface="Times New Roman" pitchFamily="18" charset="0"/>
              </a:rPr>
              <a:t>Maternal health is an important factor which affects the growth and development of a child. </a:t>
            </a:r>
          </a:p>
          <a:p>
            <a:pPr algn="just"/>
            <a:r>
              <a:rPr lang="en-US" sz="2800" dirty="0" smtClean="0">
                <a:latin typeface="Times New Roman" pitchFamily="18" charset="0"/>
                <a:cs typeface="Times New Roman" pitchFamily="18" charset="0"/>
              </a:rPr>
              <a:t>Therefore, it is very important that during pregnancy, the mother takes a balanced diet which is rich in all necessary nutrients. </a:t>
            </a:r>
          </a:p>
          <a:p>
            <a:pPr algn="just"/>
            <a:r>
              <a:rPr lang="en-US" sz="2800" dirty="0" smtClean="0">
                <a:latin typeface="Times New Roman" pitchFamily="18" charset="0"/>
                <a:cs typeface="Times New Roman" pitchFamily="18" charset="0"/>
              </a:rPr>
              <a:t>Moreover, antibodies produced by the mother to combat infectious diseases are transmitted to the </a:t>
            </a:r>
            <a:r>
              <a:rPr lang="en-US" sz="2800" dirty="0" err="1" smtClean="0">
                <a:latin typeface="Times New Roman" pitchFamily="18" charset="0"/>
                <a:cs typeface="Times New Roman" pitchFamily="18" charset="0"/>
              </a:rPr>
              <a:t>foetus</a:t>
            </a:r>
            <a:r>
              <a:rPr lang="en-US" sz="2800" dirty="0" smtClean="0">
                <a:latin typeface="Times New Roman" pitchFamily="18" charset="0"/>
                <a:cs typeface="Times New Roman" pitchFamily="18" charset="0"/>
              </a:rPr>
              <a:t>, usually producing immunity at birth and for some months thereafter.</a:t>
            </a:r>
            <a:endParaRPr lang="en-US" sz="28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800" dirty="0" smtClean="0">
                <a:latin typeface="Times New Roman" pitchFamily="18" charset="0"/>
                <a:cs typeface="Times New Roman" pitchFamily="18" charset="0"/>
              </a:rPr>
              <a:t>The placenta also acts as a barrier against some harmful agents, including viruses, microorganisms and various chemicals.</a:t>
            </a:r>
          </a:p>
          <a:p>
            <a:pPr algn="just"/>
            <a:r>
              <a:rPr lang="en-US" sz="2800" dirty="0" smtClean="0">
                <a:latin typeface="Times New Roman" pitchFamily="18" charset="0"/>
                <a:cs typeface="Times New Roman" pitchFamily="18" charset="0"/>
              </a:rPr>
              <a:t>Along with mother’s and child’s nutrition and health, keeping them clean by giving them a regular bath, cleaning of teeth, hair, nails, nose and eyes are other important factors that must be given attention.</a:t>
            </a:r>
            <a:endParaRPr lang="en-US" sz="28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Objectives</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At the end of this session, the student will have knowledge about,</a:t>
            </a:r>
          </a:p>
          <a:p>
            <a:r>
              <a:rPr lang="en-US" dirty="0" smtClean="0">
                <a:latin typeface="Times New Roman" pitchFamily="18" charset="0"/>
                <a:cs typeface="Times New Roman" pitchFamily="18" charset="0"/>
              </a:rPr>
              <a:t>differentiate between growth and development; </a:t>
            </a:r>
          </a:p>
          <a:p>
            <a:r>
              <a:rPr lang="en-US" dirty="0" smtClean="0">
                <a:latin typeface="Times New Roman" pitchFamily="18" charset="0"/>
                <a:cs typeface="Times New Roman" pitchFamily="18" charset="0"/>
              </a:rPr>
              <a:t>the principles of development;  </a:t>
            </a:r>
          </a:p>
          <a:p>
            <a:r>
              <a:rPr lang="en-US" dirty="0" smtClean="0">
                <a:latin typeface="Times New Roman" pitchFamily="18" charset="0"/>
                <a:cs typeface="Times New Roman" pitchFamily="18" charset="0"/>
              </a:rPr>
              <a:t>the role of heredity and environment on children’s development; and </a:t>
            </a:r>
          </a:p>
          <a:p>
            <a:r>
              <a:rPr lang="en-US" dirty="0" smtClean="0">
                <a:latin typeface="Times New Roman" pitchFamily="18" charset="0"/>
                <a:cs typeface="Times New Roman" pitchFamily="18" charset="0"/>
              </a:rPr>
              <a:t>the factors affecting growth and development of children.</a:t>
            </a:r>
            <a:endParaRPr lang="en-US"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Age of the mother</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lnSpc>
                <a:spcPct val="150000"/>
              </a:lnSpc>
            </a:pPr>
            <a:r>
              <a:rPr lang="en-US" sz="2800" dirty="0" smtClean="0">
                <a:latin typeface="Times New Roman" pitchFamily="18" charset="0"/>
                <a:cs typeface="Times New Roman" pitchFamily="18" charset="0"/>
              </a:rPr>
              <a:t>Besides the mother’s health, her age also affects </a:t>
            </a:r>
            <a:r>
              <a:rPr lang="en-US" sz="2800" dirty="0" err="1" smtClean="0">
                <a:latin typeface="Times New Roman" pitchFamily="18" charset="0"/>
                <a:cs typeface="Times New Roman" pitchFamily="18" charset="0"/>
              </a:rPr>
              <a:t>foetal</a:t>
            </a:r>
            <a:r>
              <a:rPr lang="en-US" sz="2800" dirty="0" smtClean="0">
                <a:latin typeface="Times New Roman" pitchFamily="18" charset="0"/>
                <a:cs typeface="Times New Roman" pitchFamily="18" charset="0"/>
              </a:rPr>
              <a:t> development. </a:t>
            </a:r>
          </a:p>
          <a:p>
            <a:pPr algn="just">
              <a:lnSpc>
                <a:spcPct val="150000"/>
              </a:lnSpc>
            </a:pPr>
            <a:r>
              <a:rPr lang="en-US" sz="2800" dirty="0" smtClean="0">
                <a:latin typeface="Times New Roman" pitchFamily="18" charset="0"/>
                <a:cs typeface="Times New Roman" pitchFamily="18" charset="0"/>
              </a:rPr>
              <a:t>Reproductive organs of mothers who are less than seventeen years of age are not fully mature and the hormones required for reproduction are not at the optimum level. </a:t>
            </a:r>
          </a:p>
          <a:p>
            <a:pPr algn="just">
              <a:lnSpc>
                <a:spcPct val="150000"/>
              </a:lnSpc>
            </a:pPr>
            <a:r>
              <a:rPr lang="en-US" sz="2800" dirty="0" smtClean="0">
                <a:latin typeface="Times New Roman" pitchFamily="18" charset="0"/>
                <a:cs typeface="Times New Roman" pitchFamily="18" charset="0"/>
              </a:rPr>
              <a:t>Among young teenagers, pregnancy tends to inhibit the mother’s as well as the child’s growth</a:t>
            </a:r>
            <a:endParaRPr lang="en-US" sz="28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Emotional state of mother</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800" dirty="0" smtClean="0">
                <a:latin typeface="Times New Roman" pitchFamily="18" charset="0"/>
                <a:cs typeface="Times New Roman" pitchFamily="18" charset="0"/>
              </a:rPr>
              <a:t>Children are not just affected by the mother’s physical state but also by the mother’s emotional state.</a:t>
            </a:r>
          </a:p>
          <a:p>
            <a:pPr algn="just"/>
            <a:r>
              <a:rPr lang="en-US" sz="2800" dirty="0" smtClean="0">
                <a:latin typeface="Times New Roman" pitchFamily="18" charset="0"/>
                <a:cs typeface="Times New Roman" pitchFamily="18" charset="0"/>
              </a:rPr>
              <a:t>Infants born to upset, unhappy mothers are more likely to be premature or have low birth weights, be hyper active and irritable; and may manifest difficulties such as irregular eating, excessive bowel movements, gas, sleep disturbances and excessive crying.</a:t>
            </a:r>
            <a:endParaRPr lang="en-US" sz="28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Exposure to X-rays</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lnSpc>
                <a:spcPct val="150000"/>
              </a:lnSpc>
            </a:pPr>
            <a:r>
              <a:rPr lang="en-US" sz="2800" dirty="0" smtClean="0">
                <a:latin typeface="Times New Roman" pitchFamily="18" charset="0"/>
                <a:cs typeface="Times New Roman" pitchFamily="18" charset="0"/>
              </a:rPr>
              <a:t>Repeated exposures to radiation during early conception period may have harmful effects on the physical and mental development of the </a:t>
            </a:r>
            <a:r>
              <a:rPr lang="en-US" sz="2800" dirty="0" err="1" smtClean="0">
                <a:latin typeface="Times New Roman" pitchFamily="18" charset="0"/>
                <a:cs typeface="Times New Roman" pitchFamily="18" charset="0"/>
              </a:rPr>
              <a:t>foetus</a:t>
            </a:r>
            <a:r>
              <a:rPr lang="en-US" sz="2800" dirty="0" smtClean="0">
                <a:latin typeface="Times New Roman" pitchFamily="18" charset="0"/>
                <a:cs typeface="Times New Roman" pitchFamily="18" charset="0"/>
              </a:rPr>
              <a:t>.</a:t>
            </a:r>
          </a:p>
          <a:p>
            <a:pPr algn="just">
              <a:lnSpc>
                <a:spcPct val="150000"/>
              </a:lnSpc>
            </a:pPr>
            <a:r>
              <a:rPr lang="en-US" sz="2800" b="1" dirty="0" smtClean="0">
                <a:latin typeface="Times New Roman" pitchFamily="18" charset="0"/>
                <a:cs typeface="Times New Roman" pitchFamily="18" charset="0"/>
              </a:rPr>
              <a:t>Drugs</a:t>
            </a:r>
            <a:r>
              <a:rPr lang="en-US" sz="2800" dirty="0" smtClean="0">
                <a:latin typeface="Times New Roman" pitchFamily="18" charset="0"/>
                <a:cs typeface="Times New Roman" pitchFamily="18" charset="0"/>
              </a:rPr>
              <a:t> Many drugs are suspected of producing birth defects if they are taken during pregnancy. These include some antibiotics, hormones and steroids.</a:t>
            </a:r>
            <a:endParaRPr lang="en-US" sz="28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Drinking and Smoking</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lnSpc>
                <a:spcPct val="160000"/>
              </a:lnSpc>
            </a:pPr>
            <a:r>
              <a:rPr lang="en-US" dirty="0" smtClean="0">
                <a:latin typeface="Times New Roman" pitchFamily="18" charset="0"/>
                <a:cs typeface="Times New Roman" pitchFamily="18" charset="0"/>
              </a:rPr>
              <a:t>Drinking by pregnant women can produce </a:t>
            </a:r>
            <a:r>
              <a:rPr lang="en-US" dirty="0" err="1" smtClean="0">
                <a:latin typeface="Times New Roman" pitchFamily="18" charset="0"/>
                <a:cs typeface="Times New Roman" pitchFamily="18" charset="0"/>
              </a:rPr>
              <a:t>foetal</a:t>
            </a:r>
            <a:r>
              <a:rPr lang="en-US" dirty="0" smtClean="0">
                <a:latin typeface="Times New Roman" pitchFamily="18" charset="0"/>
                <a:cs typeface="Times New Roman" pitchFamily="18" charset="0"/>
              </a:rPr>
              <a:t> alcohol </a:t>
            </a:r>
            <a:r>
              <a:rPr lang="en-US" dirty="0" err="1" smtClean="0">
                <a:latin typeface="Times New Roman" pitchFamily="18" charset="0"/>
                <a:cs typeface="Times New Roman" pitchFamily="18" charset="0"/>
              </a:rPr>
              <a:t>syndrome.The</a:t>
            </a:r>
            <a:r>
              <a:rPr lang="en-US" dirty="0" smtClean="0">
                <a:latin typeface="Times New Roman" pitchFamily="18" charset="0"/>
                <a:cs typeface="Times New Roman" pitchFamily="18" charset="0"/>
              </a:rPr>
              <a:t> symptoms of this condition include retarded prenatal and postnatal growth, premature birth, mental retardation, physical malformations, sleep disturbances and congenital heart disease.</a:t>
            </a:r>
          </a:p>
          <a:p>
            <a:pPr algn="just">
              <a:lnSpc>
                <a:spcPct val="160000"/>
              </a:lnSpc>
            </a:pPr>
            <a:r>
              <a:rPr lang="en-US" dirty="0" smtClean="0">
                <a:latin typeface="Times New Roman" pitchFamily="18" charset="0"/>
                <a:cs typeface="Times New Roman" pitchFamily="18" charset="0"/>
              </a:rPr>
              <a:t>Smoking by a pregnant woman retards the growth of the </a:t>
            </a:r>
            <a:r>
              <a:rPr lang="en-US" dirty="0" err="1" smtClean="0">
                <a:latin typeface="Times New Roman" pitchFamily="18" charset="0"/>
                <a:cs typeface="Times New Roman" pitchFamily="18" charset="0"/>
              </a:rPr>
              <a:t>foetus</a:t>
            </a:r>
            <a:r>
              <a:rPr lang="en-US" dirty="0" smtClean="0">
                <a:latin typeface="Times New Roman" pitchFamily="18" charset="0"/>
                <a:cs typeface="Times New Roman" pitchFamily="18" charset="0"/>
              </a:rPr>
              <a:t> and lowers the newborn’s birth weight and resistance to illness. It also increases the chances of spontaneous abortion and premature birth, and may affect long-term physical and cognitive development.</a:t>
            </a:r>
            <a:endParaRPr lang="en-US"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Other Contextual Factors</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lnSpc>
                <a:spcPct val="150000"/>
              </a:lnSpc>
            </a:pPr>
            <a:r>
              <a:rPr lang="en-US" sz="2800" b="1" dirty="0" smtClean="0">
                <a:latin typeface="Times New Roman" pitchFamily="18" charset="0"/>
                <a:cs typeface="Times New Roman" pitchFamily="18" charset="0"/>
              </a:rPr>
              <a:t>Socio-economic background: </a:t>
            </a:r>
            <a:r>
              <a:rPr lang="en-US" sz="2800" dirty="0" smtClean="0">
                <a:latin typeface="Times New Roman" pitchFamily="18" charset="0"/>
                <a:cs typeface="Times New Roman" pitchFamily="18" charset="0"/>
              </a:rPr>
              <a:t>Children from different socio-economic backgrounds may vary in terms of their growth and development. This is on account of factors like nutrition and increased health ailments.</a:t>
            </a:r>
          </a:p>
          <a:p>
            <a:pPr algn="just">
              <a:lnSpc>
                <a:spcPct val="150000"/>
              </a:lnSpc>
            </a:pPr>
            <a:r>
              <a:rPr lang="en-US" sz="2800" b="1" dirty="0" smtClean="0">
                <a:latin typeface="Times New Roman" pitchFamily="18" charset="0"/>
                <a:cs typeface="Times New Roman" pitchFamily="18" charset="0"/>
              </a:rPr>
              <a:t>Living conditions: </a:t>
            </a:r>
            <a:r>
              <a:rPr lang="en-US" sz="2800" dirty="0" smtClean="0">
                <a:latin typeface="Times New Roman" pitchFamily="18" charset="0"/>
                <a:cs typeface="Times New Roman" pitchFamily="18" charset="0"/>
              </a:rPr>
              <a:t>If living conditions are poor, children may suffer from a variety of diseases leaving them with stunted growth and development.</a:t>
            </a:r>
            <a:endParaRPr lang="en-US" sz="28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800" b="1" dirty="0" smtClean="0">
                <a:latin typeface="Times New Roman" pitchFamily="18" charset="0"/>
                <a:cs typeface="Times New Roman" pitchFamily="18" charset="0"/>
              </a:rPr>
              <a:t>Family structure: </a:t>
            </a:r>
            <a:r>
              <a:rPr lang="en-US" sz="2800" dirty="0" smtClean="0">
                <a:latin typeface="Times New Roman" pitchFamily="18" charset="0"/>
                <a:cs typeface="Times New Roman" pitchFamily="18" charset="0"/>
              </a:rPr>
              <a:t>The changing structure of the family from joint to nuclear has decreased the number of persons including children and grandparents that children interact with. This has an impact on their development including their socio- emotional development.</a:t>
            </a:r>
            <a:endParaRPr lang="en-US" sz="28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a:lnSpc>
                <a:spcPct val="150000"/>
              </a:lnSpc>
            </a:pPr>
            <a:r>
              <a:rPr lang="en-US" sz="2800" b="1" dirty="0" smtClean="0">
                <a:latin typeface="Times New Roman" pitchFamily="18" charset="0"/>
                <a:cs typeface="Times New Roman" pitchFamily="18" charset="0"/>
              </a:rPr>
              <a:t>Child-rearing practices: </a:t>
            </a:r>
            <a:r>
              <a:rPr lang="en-US" sz="2800" dirty="0" smtClean="0">
                <a:latin typeface="Times New Roman" pitchFamily="18" charset="0"/>
                <a:cs typeface="Times New Roman" pitchFamily="18" charset="0"/>
              </a:rPr>
              <a:t>Some parents are authoritarian and make strict rules and regulations that the children must follow. This creates fear and insecurity in the children. On the other hand, some parents take children’s choices and opinions into consideration while deciding anything for children. Thus, child rearing practices may have positive or negative impact on the children’s development.</a:t>
            </a:r>
          </a:p>
          <a:p>
            <a:pPr algn="just">
              <a:lnSpc>
                <a:spcPct val="150000"/>
              </a:lnSpc>
              <a:buNone/>
            </a:pPr>
            <a:r>
              <a:rPr lang="en-US" sz="2800" dirty="0" smtClean="0">
                <a:latin typeface="Times New Roman" pitchFamily="18" charset="0"/>
                <a:cs typeface="Times New Roman" pitchFamily="18" charset="0"/>
              </a:rPr>
              <a:t> A balanced attitude of parents towards children is required.</a:t>
            </a:r>
            <a:endParaRPr lang="en-US" sz="28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43602"/>
          </a:xfrm>
        </p:spPr>
        <p:txBody>
          <a:bodyPr>
            <a:noAutofit/>
          </a:bodyPr>
          <a:lstStyle/>
          <a:p>
            <a:pPr algn="just"/>
            <a:r>
              <a:rPr lang="en-US" sz="2800" b="1" dirty="0" smtClean="0">
                <a:latin typeface="Times New Roman" pitchFamily="18" charset="0"/>
                <a:cs typeface="Times New Roman" pitchFamily="18" charset="0"/>
              </a:rPr>
              <a:t>Enabling and stimulating environment: </a:t>
            </a:r>
            <a:r>
              <a:rPr lang="en-US" sz="2800" dirty="0" smtClean="0">
                <a:latin typeface="Times New Roman" pitchFamily="18" charset="0"/>
                <a:cs typeface="Times New Roman" pitchFamily="18" charset="0"/>
              </a:rPr>
              <a:t>An enabling and stimulating environment both at home and at school is essential for children’s healthy growth and development. </a:t>
            </a:r>
          </a:p>
          <a:p>
            <a:pPr algn="just">
              <a:buNone/>
            </a:pPr>
            <a:r>
              <a:rPr lang="en-US" sz="2800" dirty="0" smtClean="0">
                <a:latin typeface="Times New Roman" pitchFamily="18" charset="0"/>
                <a:cs typeface="Times New Roman" pitchFamily="18" charset="0"/>
              </a:rPr>
              <a:t>The development of children will be positive in a home where they are encouraged to play and interact freely with parents and caregivers. This promotes all the domains of development. </a:t>
            </a:r>
          </a:p>
          <a:p>
            <a:pPr algn="just">
              <a:buNone/>
            </a:pPr>
            <a:r>
              <a:rPr lang="en-US" sz="2800" dirty="0" smtClean="0">
                <a:latin typeface="Times New Roman" pitchFamily="18" charset="0"/>
                <a:cs typeface="Times New Roman" pitchFamily="18" charset="0"/>
              </a:rPr>
              <a:t>Similarly, it is also necessary that children are allowed to ask questions and given an opportunity to explore and experiment at school. </a:t>
            </a:r>
            <a:endParaRPr lang="en-US" sz="28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4525963"/>
          </a:xfrm>
        </p:spPr>
        <p:txBody>
          <a:bodyPr>
            <a:noAutofit/>
          </a:bodyPr>
          <a:lstStyle/>
          <a:p>
            <a:pPr algn="just"/>
            <a:r>
              <a:rPr lang="en-US" sz="2800" dirty="0" smtClean="0">
                <a:latin typeface="Times New Roman" pitchFamily="18" charset="0"/>
                <a:cs typeface="Times New Roman" pitchFamily="18" charset="0"/>
              </a:rPr>
              <a:t>Influence of Siblings: Apart from parents, children are strongly influenced by their siblings. They can be a source of emotional security and can help each other acquire skills. </a:t>
            </a:r>
          </a:p>
          <a:p>
            <a:pPr algn="just"/>
            <a:r>
              <a:rPr lang="en-US" sz="2800" dirty="0" smtClean="0">
                <a:latin typeface="Times New Roman" pitchFamily="18" charset="0"/>
                <a:cs typeface="Times New Roman" pitchFamily="18" charset="0"/>
              </a:rPr>
              <a:t>If the parents involve an older child in supporting them in looking after the younger sibling, the child learns responsibility and develops a willingness to share. </a:t>
            </a:r>
          </a:p>
          <a:p>
            <a:pPr algn="just"/>
            <a:r>
              <a:rPr lang="en-US" sz="2800" dirty="0" smtClean="0">
                <a:latin typeface="Times New Roman" pitchFamily="18" charset="0"/>
                <a:cs typeface="Times New Roman" pitchFamily="18" charset="0"/>
              </a:rPr>
              <a:t>On the other hand, siblings may develop jealousy and rivalry with each other. </a:t>
            </a:r>
          </a:p>
          <a:p>
            <a:pPr algn="just"/>
            <a:r>
              <a:rPr lang="en-US" sz="2800" dirty="0" smtClean="0">
                <a:latin typeface="Times New Roman" pitchFamily="18" charset="0"/>
                <a:cs typeface="Times New Roman" pitchFamily="18" charset="0"/>
              </a:rPr>
              <a:t>Parents should avoid comparing the siblings</a:t>
            </a:r>
            <a:endParaRPr lang="en-US" sz="28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lnSpc>
                <a:spcPct val="150000"/>
              </a:lnSpc>
            </a:pPr>
            <a:r>
              <a:rPr lang="en-US" sz="2800" b="1" dirty="0" smtClean="0">
                <a:latin typeface="Times New Roman" pitchFamily="18" charset="0"/>
                <a:cs typeface="Times New Roman" pitchFamily="18" charset="0"/>
              </a:rPr>
              <a:t>Peer group: </a:t>
            </a:r>
            <a:r>
              <a:rPr lang="en-US" sz="2800" dirty="0" smtClean="0">
                <a:latin typeface="Times New Roman" pitchFamily="18" charset="0"/>
                <a:cs typeface="Times New Roman" pitchFamily="18" charset="0"/>
              </a:rPr>
              <a:t>The peer group helps children to learn and behave in a socially acceptable manner. Acceptance by one's peer group is a strong source of emotional support. Though parents teach social </a:t>
            </a:r>
            <a:r>
              <a:rPr lang="en-US" sz="2800" dirty="0" err="1" smtClean="0">
                <a:latin typeface="Times New Roman" pitchFamily="18" charset="0"/>
                <a:cs typeface="Times New Roman" pitchFamily="18" charset="0"/>
              </a:rPr>
              <a:t>behaviour</a:t>
            </a:r>
            <a:r>
              <a:rPr lang="en-US" sz="2800" dirty="0" smtClean="0">
                <a:latin typeface="Times New Roman" pitchFamily="18" charset="0"/>
                <a:cs typeface="Times New Roman" pitchFamily="18" charset="0"/>
              </a:rPr>
              <a:t>, it is in the company of friends that children learn sharing, cooperation, autonomy, skills of leadership and a sense of competition.</a:t>
            </a:r>
            <a:endParaRPr lang="en-US"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Definition</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800" dirty="0" smtClean="0">
                <a:latin typeface="Times New Roman" pitchFamily="18" charset="0"/>
                <a:cs typeface="Times New Roman" pitchFamily="18" charset="0"/>
              </a:rPr>
              <a:t>Growth </a:t>
            </a:r>
            <a:r>
              <a:rPr lang="en-US" sz="2800" dirty="0">
                <a:latin typeface="Times New Roman" pitchFamily="18" charset="0"/>
                <a:cs typeface="Times New Roman" pitchFamily="18" charset="0"/>
              </a:rPr>
              <a:t>and development are two related but distinct concepts that describe the</a:t>
            </a:r>
            <a:r>
              <a:rPr lang="en-US" sz="2800" b="1" dirty="0">
                <a:latin typeface="Times New Roman" pitchFamily="18" charset="0"/>
                <a:cs typeface="Times New Roman" pitchFamily="18" charset="0"/>
              </a:rPr>
              <a:t> changes that occur over time in an individual </a:t>
            </a:r>
            <a:r>
              <a:rPr lang="en-US" sz="2800" b="1" dirty="0" smtClean="0">
                <a:latin typeface="Times New Roman" pitchFamily="18" charset="0"/>
                <a:cs typeface="Times New Roman" pitchFamily="18" charset="0"/>
              </a:rPr>
              <a:t>organism</a:t>
            </a:r>
            <a:r>
              <a:rPr lang="en-US" sz="2800" dirty="0" smtClean="0">
                <a:latin typeface="Times New Roman" pitchFamily="18" charset="0"/>
                <a:cs typeface="Times New Roman" pitchFamily="18" charset="0"/>
              </a:rPr>
              <a:t>. </a:t>
            </a:r>
          </a:p>
          <a:p>
            <a:pPr algn="just"/>
            <a:r>
              <a:rPr lang="en-US" sz="2800" b="1" dirty="0" smtClean="0">
                <a:latin typeface="Times New Roman" pitchFamily="18" charset="0"/>
                <a:cs typeface="Times New Roman" pitchFamily="18" charset="0"/>
              </a:rPr>
              <a:t>Growth </a:t>
            </a:r>
            <a:r>
              <a:rPr lang="en-US" sz="2800" dirty="0">
                <a:latin typeface="Times New Roman" pitchFamily="18" charset="0"/>
                <a:cs typeface="Times New Roman" pitchFamily="18" charset="0"/>
              </a:rPr>
              <a:t>refers to the increase in size, weight, or importance of an organism or its parts, which can be measured </a:t>
            </a:r>
            <a:r>
              <a:rPr lang="en-US" sz="2800" dirty="0" smtClean="0">
                <a:latin typeface="Times New Roman" pitchFamily="18" charset="0"/>
                <a:cs typeface="Times New Roman" pitchFamily="18" charset="0"/>
              </a:rPr>
              <a:t>quantitatively. </a:t>
            </a:r>
          </a:p>
          <a:p>
            <a:pPr algn="just"/>
            <a:r>
              <a:rPr lang="en-US" sz="2800" b="1" dirty="0" smtClean="0">
                <a:latin typeface="Times New Roman" pitchFamily="18" charset="0"/>
                <a:cs typeface="Times New Roman" pitchFamily="18" charset="0"/>
              </a:rPr>
              <a:t>Development</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refers to the acquisition of skills, abilities, functions, and complexity of an organism or its parts, which can be observed qualitatively</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lnSpc>
                <a:spcPct val="150000"/>
              </a:lnSpc>
            </a:pPr>
            <a:r>
              <a:rPr lang="en-US" sz="2800" b="1" dirty="0" smtClean="0">
                <a:latin typeface="Times New Roman" pitchFamily="18" charset="0"/>
                <a:cs typeface="Times New Roman" pitchFamily="18" charset="0"/>
              </a:rPr>
              <a:t>Gender and Culture: </a:t>
            </a:r>
            <a:r>
              <a:rPr lang="en-US" sz="2800" dirty="0" smtClean="0">
                <a:latin typeface="Times New Roman" pitchFamily="18" charset="0"/>
                <a:cs typeface="Times New Roman" pitchFamily="18" charset="0"/>
              </a:rPr>
              <a:t>Learning to behave according to the gender roles prescribed by society is an important task that children have to master to be accepted by the peer group. Differences in </a:t>
            </a:r>
            <a:r>
              <a:rPr lang="en-US" sz="2800" dirty="0" err="1" smtClean="0">
                <a:latin typeface="Times New Roman" pitchFamily="18" charset="0"/>
                <a:cs typeface="Times New Roman" pitchFamily="18" charset="0"/>
              </a:rPr>
              <a:t>behaviour</a:t>
            </a:r>
            <a:r>
              <a:rPr lang="en-US" sz="2800" dirty="0" smtClean="0">
                <a:latin typeface="Times New Roman" pitchFamily="18" charset="0"/>
                <a:cs typeface="Times New Roman" pitchFamily="18" charset="0"/>
              </a:rPr>
              <a:t> shown by boys and girls emerge because of parental and societal expectations. </a:t>
            </a:r>
            <a:endParaRPr lang="en-US" sz="28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800" dirty="0" smtClean="0">
                <a:latin typeface="Times New Roman" pitchFamily="18" charset="0"/>
                <a:cs typeface="Times New Roman" pitchFamily="18" charset="0"/>
              </a:rPr>
              <a:t>Often, it is seen that boys are encouraged to fight back and not to cry "like a girl" while crying is accepted in girls when they are attacked. </a:t>
            </a:r>
          </a:p>
          <a:p>
            <a:pPr algn="just"/>
            <a:r>
              <a:rPr lang="en-US" sz="2800" dirty="0" smtClean="0">
                <a:latin typeface="Times New Roman" pitchFamily="18" charset="0"/>
                <a:cs typeface="Times New Roman" pitchFamily="18" charset="0"/>
              </a:rPr>
              <a:t>This is harmful as it creates gender stereotypes, and parents and teachers should ensure that no such </a:t>
            </a:r>
            <a:r>
              <a:rPr lang="en-US" sz="2800" dirty="0" err="1" smtClean="0">
                <a:latin typeface="Times New Roman" pitchFamily="18" charset="0"/>
                <a:cs typeface="Times New Roman" pitchFamily="18" charset="0"/>
              </a:rPr>
              <a:t>behaviour</a:t>
            </a:r>
            <a:r>
              <a:rPr lang="en-US" sz="2800" dirty="0" smtClean="0">
                <a:latin typeface="Times New Roman" pitchFamily="18" charset="0"/>
                <a:cs typeface="Times New Roman" pitchFamily="18" charset="0"/>
              </a:rPr>
              <a:t> is encouraged through action and words. In addition to this, cultural practices also directly and indirectly influence children’s growth and development.</a:t>
            </a:r>
            <a:endParaRPr lang="en-US" sz="28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Principles of Development</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buNone/>
            </a:pPr>
            <a:r>
              <a:rPr lang="en-US" sz="2800" b="1" dirty="0" smtClean="0">
                <a:latin typeface="Times New Roman" pitchFamily="18" charset="0"/>
                <a:cs typeface="Times New Roman" pitchFamily="18" charset="0"/>
              </a:rPr>
              <a:t>Development is continuous and involves change:</a:t>
            </a:r>
          </a:p>
          <a:p>
            <a:pPr>
              <a:buNone/>
            </a:pPr>
            <a:r>
              <a:rPr lang="en-IN" sz="2800" dirty="0" smtClean="0">
                <a:latin typeface="Times New Roman" pitchFamily="18" charset="0"/>
                <a:cs typeface="Times New Roman" pitchFamily="18" charset="0"/>
              </a:rPr>
              <a:t>Development is a sequential process.</a:t>
            </a:r>
          </a:p>
          <a:p>
            <a:pPr>
              <a:buNone/>
            </a:pPr>
            <a:r>
              <a:rPr lang="en-US" sz="2800" dirty="0" smtClean="0">
                <a:latin typeface="Times New Roman" pitchFamily="18" charset="0"/>
                <a:cs typeface="Times New Roman" pitchFamily="18" charset="0"/>
              </a:rPr>
              <a:t>During infancy, while learning to walk, infants first learn to crawl, then to stand with support, then to stand without support and finally to walk.</a:t>
            </a:r>
          </a:p>
          <a:p>
            <a:pPr>
              <a:buNone/>
            </a:pPr>
            <a:r>
              <a:rPr lang="en-US" sz="2800" dirty="0" smtClean="0">
                <a:latin typeface="Times New Roman" pitchFamily="18" charset="0"/>
                <a:cs typeface="Times New Roman" pitchFamily="18" charset="0"/>
              </a:rPr>
              <a:t>These changes in body and </a:t>
            </a:r>
            <a:r>
              <a:rPr lang="en-US" sz="2800" dirty="0" err="1" smtClean="0">
                <a:latin typeface="Times New Roman" pitchFamily="18" charset="0"/>
                <a:cs typeface="Times New Roman" pitchFamily="18" charset="0"/>
              </a:rPr>
              <a:t>behavioural</a:t>
            </a:r>
            <a:r>
              <a:rPr lang="en-US" sz="2800" dirty="0" smtClean="0">
                <a:latin typeface="Times New Roman" pitchFamily="18" charset="0"/>
                <a:cs typeface="Times New Roman" pitchFamily="18" charset="0"/>
              </a:rPr>
              <a:t> pattern, which are indicators of development take place continuously.</a:t>
            </a:r>
          </a:p>
          <a:p>
            <a:pPr>
              <a:buNone/>
            </a:pPr>
            <a:r>
              <a:rPr lang="en-IN" sz="2800" dirty="0" smtClean="0">
                <a:latin typeface="Times New Roman" pitchFamily="18" charset="0"/>
                <a:cs typeface="Times New Roman" pitchFamily="18" charset="0"/>
              </a:rPr>
              <a:t>These </a:t>
            </a:r>
            <a:r>
              <a:rPr lang="en-US" sz="2800" dirty="0" smtClean="0">
                <a:latin typeface="Times New Roman" pitchFamily="18" charset="0"/>
                <a:cs typeface="Times New Roman" pitchFamily="18" charset="0"/>
              </a:rPr>
              <a:t>changes appear not only in physical features and body structure but also in the </a:t>
            </a:r>
            <a:r>
              <a:rPr lang="en-US" sz="2800" dirty="0" err="1" smtClean="0">
                <a:latin typeface="Times New Roman" pitchFamily="18" charset="0"/>
                <a:cs typeface="Times New Roman" pitchFamily="18" charset="0"/>
              </a:rPr>
              <a:t>socioemotional</a:t>
            </a:r>
            <a:r>
              <a:rPr lang="en-US" sz="2800" dirty="0" smtClean="0">
                <a:latin typeface="Times New Roman" pitchFamily="18" charset="0"/>
                <a:cs typeface="Times New Roman" pitchFamily="18" charset="0"/>
              </a:rPr>
              <a:t> and cognitive development of children.</a:t>
            </a:r>
            <a:endParaRPr lang="en-US" sz="2800"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lnSpc>
                <a:spcPct val="150000"/>
              </a:lnSpc>
            </a:pPr>
            <a:r>
              <a:rPr lang="en-US" sz="2800" b="1" dirty="0" smtClean="0">
                <a:latin typeface="Times New Roman" pitchFamily="18" charset="0"/>
                <a:cs typeface="Times New Roman" pitchFamily="18" charset="0"/>
              </a:rPr>
              <a:t>Development is sequential:</a:t>
            </a:r>
          </a:p>
          <a:p>
            <a:pPr algn="just">
              <a:lnSpc>
                <a:spcPct val="150000"/>
              </a:lnSpc>
              <a:buNone/>
            </a:pPr>
            <a:r>
              <a:rPr lang="en-US" sz="2800" dirty="0" smtClean="0">
                <a:latin typeface="Times New Roman" pitchFamily="18" charset="0"/>
                <a:cs typeface="Times New Roman" pitchFamily="18" charset="0"/>
              </a:rPr>
              <a:t>As already mentioned, children learn to stand before walking. Similarly, they scribble before writing. These illustrate that there is a pattern in development.</a:t>
            </a:r>
          </a:p>
          <a:p>
            <a:pPr algn="just">
              <a:lnSpc>
                <a:spcPct val="150000"/>
              </a:lnSpc>
              <a:buNone/>
            </a:pPr>
            <a:r>
              <a:rPr lang="en-US" sz="2800" dirty="0" smtClean="0">
                <a:latin typeface="Times New Roman" pitchFamily="18" charset="0"/>
                <a:cs typeface="Times New Roman" pitchFamily="18" charset="0"/>
              </a:rPr>
              <a:t>This development is sequential. All children follow more or less similar developmental patterns with one stage leading to the other</a:t>
            </a:r>
            <a:endParaRPr lang="en-US" sz="28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algn="just">
              <a:lnSpc>
                <a:spcPct val="170000"/>
              </a:lnSpc>
              <a:buNone/>
            </a:pPr>
            <a:r>
              <a:rPr lang="en-US" dirty="0" smtClean="0">
                <a:latin typeface="Times New Roman" pitchFamily="18" charset="0"/>
                <a:cs typeface="Times New Roman" pitchFamily="18" charset="0"/>
              </a:rPr>
              <a:t>The sequential pattern of development proceeds in two directions. First, development proceeds from upper part of the body to the lower part of the body, i.e. from head to toe. This head-to-toe sequence is called </a:t>
            </a:r>
            <a:r>
              <a:rPr lang="en-US" b="1" dirty="0" err="1" smtClean="0">
                <a:latin typeface="Times New Roman" pitchFamily="18" charset="0"/>
                <a:cs typeface="Times New Roman" pitchFamily="18" charset="0"/>
              </a:rPr>
              <a:t>Cephalocaudal</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Latin</a:t>
            </a:r>
            <a:r>
              <a:rPr lang="en-US" dirty="0" err="1" smtClean="0">
                <a:latin typeface="Times New Roman" pitchFamily="18" charset="0"/>
                <a:cs typeface="Times New Roman" pitchFamily="18" charset="0"/>
              </a:rPr>
              <a:t>“head</a:t>
            </a:r>
            <a:r>
              <a:rPr lang="en-US" dirty="0" smtClean="0">
                <a:latin typeface="Times New Roman" pitchFamily="18" charset="0"/>
                <a:cs typeface="Times New Roman" pitchFamily="18" charset="0"/>
              </a:rPr>
              <a:t> to tail”)principle of development. </a:t>
            </a:r>
          </a:p>
          <a:p>
            <a:pPr algn="just">
              <a:lnSpc>
                <a:spcPct val="170000"/>
              </a:lnSpc>
              <a:buNone/>
            </a:pPr>
            <a:r>
              <a:rPr lang="en-US" dirty="0" smtClean="0">
                <a:latin typeface="Times New Roman" pitchFamily="18" charset="0"/>
                <a:cs typeface="Times New Roman" pitchFamily="18" charset="0"/>
              </a:rPr>
              <a:t>This shows that development in children’s head region comes first, followed by trunk region, and finally, in the leg region.</a:t>
            </a:r>
          </a:p>
          <a:p>
            <a:pPr algn="just">
              <a:lnSpc>
                <a:spcPct val="170000"/>
              </a:lnSpc>
              <a:buNone/>
            </a:pPr>
            <a:r>
              <a:rPr lang="en-US" dirty="0" smtClean="0">
                <a:latin typeface="Times New Roman" pitchFamily="18" charset="0"/>
                <a:cs typeface="Times New Roman" pitchFamily="18" charset="0"/>
              </a:rPr>
              <a:t>This pattern helps to understand why children learn to see an object before they can control their trunk and they learn to sit before they can stand.</a:t>
            </a:r>
            <a:endParaRPr lang="en-US"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nSpc>
                <a:spcPct val="150000"/>
              </a:lnSpc>
              <a:buNone/>
            </a:pPr>
            <a:r>
              <a:rPr lang="en-US" sz="2800" dirty="0" smtClean="0">
                <a:latin typeface="Times New Roman" pitchFamily="18" charset="0"/>
                <a:cs typeface="Times New Roman" pitchFamily="18" charset="0"/>
              </a:rPr>
              <a:t>Development also proceeds from central parts of the body to peripheral parts referred to as near to far sequence. This is called </a:t>
            </a:r>
            <a:r>
              <a:rPr lang="en-US" sz="2800" b="1" dirty="0" err="1" smtClean="0">
                <a:latin typeface="Times New Roman" pitchFamily="18" charset="0"/>
                <a:cs typeface="Times New Roman" pitchFamily="18" charset="0"/>
              </a:rPr>
              <a:t>Proximodistal</a:t>
            </a:r>
            <a:r>
              <a:rPr lang="en-US" sz="2800" b="1" dirty="0" smtClean="0">
                <a:latin typeface="Times New Roman" pitchFamily="18" charset="0"/>
                <a:cs typeface="Times New Roman" pitchFamily="18" charset="0"/>
              </a:rPr>
              <a:t> (Latin, “near to </a:t>
            </a:r>
            <a:r>
              <a:rPr lang="en-US" sz="2800" dirty="0" smtClean="0">
                <a:latin typeface="Times New Roman" pitchFamily="18" charset="0"/>
                <a:cs typeface="Times New Roman" pitchFamily="18" charset="0"/>
              </a:rPr>
              <a:t>far”) principle of development. In a </a:t>
            </a:r>
            <a:r>
              <a:rPr lang="en-US" sz="2800" dirty="0" err="1" smtClean="0">
                <a:latin typeface="Times New Roman" pitchFamily="18" charset="0"/>
                <a:cs typeface="Times New Roman" pitchFamily="18" charset="0"/>
              </a:rPr>
              <a:t>foetus</a:t>
            </a:r>
            <a:r>
              <a:rPr lang="en-US" sz="2800" dirty="0" smtClean="0">
                <a:latin typeface="Times New Roman" pitchFamily="18" charset="0"/>
                <a:cs typeface="Times New Roman" pitchFamily="18" charset="0"/>
              </a:rPr>
              <a:t>, the head and trunk region gets well developed before the rudimentary limb buds appear. </a:t>
            </a:r>
          </a:p>
          <a:p>
            <a:pPr>
              <a:lnSpc>
                <a:spcPct val="150000"/>
              </a:lnSpc>
              <a:buNone/>
            </a:pPr>
            <a:r>
              <a:rPr lang="en-US" sz="2800" dirty="0" smtClean="0">
                <a:latin typeface="Times New Roman" pitchFamily="18" charset="0"/>
                <a:cs typeface="Times New Roman" pitchFamily="18" charset="0"/>
              </a:rPr>
              <a:t>Gradually, the arm buds develop into hands and fingers. That is the reason why children master using their arms before their hands. They develop control over their fingers much later.</a:t>
            </a:r>
            <a:endParaRPr lang="en-US" sz="2800"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lnSpc>
                <a:spcPct val="150000"/>
              </a:lnSpc>
            </a:pPr>
            <a:r>
              <a:rPr lang="en-US" sz="2400" dirty="0" smtClean="0">
                <a:latin typeface="Times New Roman" pitchFamily="18" charset="0"/>
                <a:cs typeface="Times New Roman" pitchFamily="18" charset="0"/>
              </a:rPr>
              <a:t>Apart from physical and motor development, are there predictable patterns and sequences in other developmental domains.</a:t>
            </a:r>
          </a:p>
          <a:p>
            <a:pPr algn="just"/>
            <a:r>
              <a:rPr lang="en-US" sz="2400" dirty="0" smtClean="0">
                <a:latin typeface="Times New Roman" pitchFamily="18" charset="0"/>
                <a:cs typeface="Times New Roman" pitchFamily="18" charset="0"/>
              </a:rPr>
              <a:t>There is a predictable pattern of development for different cognitive functions. Initially, children’s thinking is built on concrete objects in their environment and later they can think in terms of abstract ideas as well. Therefore, young children need concrete objects and pictures to manipulate.</a:t>
            </a:r>
            <a:r>
              <a:rPr lang="en-US" sz="2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They learn by doing and engaging in a variety of activities. Later, children develop concepts in abstract terms also.</a:t>
            </a:r>
            <a:endParaRPr lang="en-US" sz="2400"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en-US" sz="2800" b="1" dirty="0" smtClean="0">
                <a:latin typeface="Times New Roman" pitchFamily="18" charset="0"/>
                <a:cs typeface="Times New Roman" pitchFamily="18" charset="0"/>
              </a:rPr>
              <a:t>Development is a product of maturation and learning</a:t>
            </a:r>
          </a:p>
          <a:p>
            <a:pPr algn="just">
              <a:buNone/>
            </a:pPr>
            <a:r>
              <a:rPr lang="en-US" sz="2800" dirty="0" smtClean="0">
                <a:latin typeface="Times New Roman" pitchFamily="18" charset="0"/>
                <a:cs typeface="Times New Roman" pitchFamily="18" charset="0"/>
              </a:rPr>
              <a:t>Normally most children learn to sit around at the age of six months, stand while holding in eight to nine months take their first steps between 9 and 12 months and start walking by 13 to 15 months.</a:t>
            </a:r>
          </a:p>
          <a:p>
            <a:pPr algn="just">
              <a:buNone/>
            </a:pPr>
            <a:r>
              <a:rPr lang="en-US" sz="2800" dirty="0" smtClean="0">
                <a:latin typeface="Times New Roman" pitchFamily="18" charset="0"/>
                <a:cs typeface="Times New Roman" pitchFamily="18" charset="0"/>
              </a:rPr>
              <a:t>Under normal circumstances, all children have the potential to sit, stand and walk. But they can perform the particular tasks only when they get physically and mentally mature.</a:t>
            </a:r>
            <a:endParaRPr lang="en-US" sz="2800"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285860"/>
            <a:ext cx="8229600" cy="4840303"/>
          </a:xfrm>
        </p:spPr>
        <p:txBody>
          <a:bodyPr>
            <a:noAutofit/>
          </a:bodyPr>
          <a:lstStyle/>
          <a:p>
            <a:pPr algn="just">
              <a:buNone/>
            </a:pPr>
            <a:r>
              <a:rPr lang="en-US" sz="2800" dirty="0" smtClean="0">
                <a:latin typeface="Times New Roman" pitchFamily="18" charset="0"/>
                <a:cs typeface="Times New Roman" pitchFamily="18" charset="0"/>
              </a:rPr>
              <a:t>Maturation is the unfolding of characteristics potentially present in the individual. This comes from genetic endowment.</a:t>
            </a:r>
          </a:p>
          <a:p>
            <a:pPr algn="just">
              <a:buNone/>
            </a:pPr>
            <a:r>
              <a:rPr lang="en-US" sz="2800" dirty="0" smtClean="0">
                <a:latin typeface="Times New Roman" pitchFamily="18" charset="0"/>
                <a:cs typeface="Times New Roman" pitchFamily="18" charset="0"/>
              </a:rPr>
              <a:t>Learning brings change in </a:t>
            </a:r>
            <a:r>
              <a:rPr lang="en-US" sz="2800" dirty="0" err="1" smtClean="0">
                <a:latin typeface="Times New Roman" pitchFamily="18" charset="0"/>
                <a:cs typeface="Times New Roman" pitchFamily="18" charset="0"/>
              </a:rPr>
              <a:t>behaviour</a:t>
            </a:r>
            <a:r>
              <a:rPr lang="en-US" sz="2800" dirty="0" smtClean="0">
                <a:latin typeface="Times New Roman" pitchFamily="18" charset="0"/>
                <a:cs typeface="Times New Roman" pitchFamily="18" charset="0"/>
              </a:rPr>
              <a:t> due to environmental learning which includes effort and exercise. Maturation and learning are closely related, one influences the other. Children develop as per their internal genetic characteristics as well as external environmental inputs.</a:t>
            </a:r>
          </a:p>
          <a:p>
            <a:pPr algn="just">
              <a:buNone/>
            </a:pPr>
            <a:r>
              <a:rPr lang="en-US" sz="2800" dirty="0" smtClean="0">
                <a:latin typeface="Times New Roman" pitchFamily="18" charset="0"/>
                <a:cs typeface="Times New Roman" pitchFamily="18" charset="0"/>
              </a:rPr>
              <a:t>Thus, development is the product of maturation and learning.</a:t>
            </a:r>
            <a:endParaRPr lang="en-US" sz="2800"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800" b="1" dirty="0" smtClean="0">
                <a:latin typeface="Times New Roman" pitchFamily="18" charset="0"/>
                <a:cs typeface="Times New Roman" pitchFamily="18" charset="0"/>
              </a:rPr>
              <a:t>There are individual differences in development</a:t>
            </a:r>
          </a:p>
          <a:p>
            <a:pPr algn="just">
              <a:buNone/>
            </a:pPr>
            <a:r>
              <a:rPr lang="en-US" sz="2800" dirty="0" smtClean="0">
                <a:latin typeface="Times New Roman" pitchFamily="18" charset="0"/>
                <a:cs typeface="Times New Roman" pitchFamily="18" charset="0"/>
              </a:rPr>
              <a:t>At each stage of development, one can expect certain competencies to appear in every domain of development. These are called developmental milestones.</a:t>
            </a:r>
          </a:p>
          <a:p>
            <a:pPr algn="just">
              <a:buNone/>
            </a:pPr>
            <a:r>
              <a:rPr lang="en-US" sz="2800" dirty="0" smtClean="0">
                <a:latin typeface="Times New Roman" pitchFamily="18" charset="0"/>
                <a:cs typeface="Times New Roman" pitchFamily="18" charset="0"/>
              </a:rPr>
              <a:t>Milestones of development present the age ranges during which the majority of children accomplish age specific skills.</a:t>
            </a:r>
            <a:endParaRPr lang="en-US" sz="28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lnSpc>
                <a:spcPct val="150000"/>
              </a:lnSpc>
            </a:pPr>
            <a:r>
              <a:rPr lang="en-US" sz="2400" dirty="0" smtClean="0">
                <a:latin typeface="Times New Roman" pitchFamily="18" charset="0"/>
                <a:cs typeface="Times New Roman" pitchFamily="18" charset="0"/>
              </a:rPr>
              <a:t>The main indicators of growth are increase in height, weight and changes in the body structure and body proportions. </a:t>
            </a:r>
          </a:p>
          <a:p>
            <a:pPr algn="just">
              <a:lnSpc>
                <a:spcPct val="150000"/>
              </a:lnSpc>
            </a:pPr>
            <a:r>
              <a:rPr lang="en-US" sz="2400" dirty="0" smtClean="0">
                <a:latin typeface="Times New Roman" pitchFamily="18" charset="0"/>
                <a:cs typeface="Times New Roman" pitchFamily="18" charset="0"/>
              </a:rPr>
              <a:t>Changes continue to occur in all domains of development but changes that take place in the physical development of children become most visible and apparent. One of the important features of growth is that these changes are measurable.</a:t>
            </a:r>
            <a:endParaRPr lang="en-US" sz="2400" dirty="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buNone/>
            </a:pPr>
            <a:r>
              <a:rPr lang="en-US" sz="2800" dirty="0" smtClean="0">
                <a:latin typeface="Times New Roman" pitchFamily="18" charset="0"/>
                <a:cs typeface="Times New Roman" pitchFamily="18" charset="0"/>
              </a:rPr>
              <a:t>It is important to note that there are individual differences in development. No two children are alike. Each child is unique. One child may start speaking early and the other might take more time to speak.</a:t>
            </a:r>
          </a:p>
          <a:p>
            <a:pPr algn="just">
              <a:buNone/>
            </a:pPr>
            <a:r>
              <a:rPr lang="en-US" sz="2800" dirty="0" smtClean="0">
                <a:latin typeface="Times New Roman" pitchFamily="18" charset="0"/>
                <a:cs typeface="Times New Roman" pitchFamily="18" charset="0"/>
              </a:rPr>
              <a:t> The range of variability depends on many factors like heredity and environment. Each child has different experiences that interact with the unique hereditary pattern.</a:t>
            </a:r>
            <a:endParaRPr lang="en-US" sz="2800"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buNone/>
            </a:pPr>
            <a:r>
              <a:rPr lang="en-US" sz="2800" dirty="0" smtClean="0">
                <a:latin typeface="Times New Roman" pitchFamily="18" charset="0"/>
                <a:cs typeface="Times New Roman" pitchFamily="18" charset="0"/>
              </a:rPr>
              <a:t>Although the sequence of development is fairly uniform, predetermined and common to all children, the rate and pace of development may vary from child to child. </a:t>
            </a:r>
          </a:p>
          <a:p>
            <a:pPr algn="just">
              <a:buNone/>
            </a:pPr>
            <a:r>
              <a:rPr lang="en-US" sz="2800" dirty="0" smtClean="0">
                <a:latin typeface="Times New Roman" pitchFamily="18" charset="0"/>
                <a:cs typeface="Times New Roman" pitchFamily="18" charset="0"/>
              </a:rPr>
              <a:t>Developmental differences are routine among children unless a child deviates drastically from the normal developmental pattern.</a:t>
            </a:r>
            <a:endParaRPr lang="en-US" sz="2800"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en-US" sz="2800" b="1" dirty="0" smtClean="0">
                <a:latin typeface="Times New Roman" pitchFamily="18" charset="0"/>
                <a:cs typeface="Times New Roman" pitchFamily="18" charset="0"/>
              </a:rPr>
              <a:t>The child develops as a unified whole</a:t>
            </a:r>
          </a:p>
          <a:p>
            <a:pPr algn="just">
              <a:buNone/>
            </a:pPr>
            <a:r>
              <a:rPr lang="en-US" sz="2800" dirty="0" smtClean="0">
                <a:latin typeface="Times New Roman" pitchFamily="18" charset="0"/>
                <a:cs typeface="Times New Roman" pitchFamily="18" charset="0"/>
              </a:rPr>
              <a:t>Different domains of development are interrelated and therefore the child develops as a unified whole. Each domain of development affects the other and is, in turn, affected by the others. </a:t>
            </a:r>
          </a:p>
          <a:p>
            <a:pPr algn="just">
              <a:buNone/>
            </a:pPr>
            <a:r>
              <a:rPr lang="en-US" sz="2800" dirty="0" smtClean="0">
                <a:latin typeface="Times New Roman" pitchFamily="18" charset="0"/>
                <a:cs typeface="Times New Roman" pitchFamily="18" charset="0"/>
              </a:rPr>
              <a:t>Any problem in one aspect of development is likely to affect others. For example, a child who may be either chronically ill or may have delayed physical-motor development, may not be able to participate subsequently in physical activities with other children.</a:t>
            </a:r>
            <a:endParaRPr lang="en-US" sz="2800"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buNone/>
            </a:pPr>
            <a:r>
              <a:rPr lang="en-US" sz="2800" dirty="0" smtClean="0">
                <a:latin typeface="Times New Roman" pitchFamily="18" charset="0"/>
                <a:cs typeface="Times New Roman" pitchFamily="18" charset="0"/>
              </a:rPr>
              <a:t>As a result, the child may not get a chance to mingle with other children and this may affect all other aspects of development including social-emotional, cognitive and language.</a:t>
            </a:r>
            <a:endParaRPr lang="en-US" sz="2800"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b="1" dirty="0" smtClean="0">
                <a:latin typeface="Times New Roman" pitchFamily="18" charset="0"/>
                <a:cs typeface="Times New Roman" pitchFamily="18" charset="0"/>
              </a:rPr>
              <a:t>Sensory development</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Sensory development in early childhood is important for overall health and well being. It forms the foundation of a child’s learning and perception.</a:t>
            </a:r>
          </a:p>
          <a:p>
            <a:r>
              <a:rPr lang="en-US" dirty="0" smtClean="0">
                <a:latin typeface="Times New Roman" pitchFamily="18" charset="0"/>
                <a:cs typeface="Times New Roman" pitchFamily="18" charset="0"/>
              </a:rPr>
              <a:t>Touch, taste, sight, hearing and smell. These are the five basic senses</a:t>
            </a:r>
            <a:endParaRPr lang="en-US" dirty="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pPr algn="just">
              <a:buNone/>
            </a:pPr>
            <a:r>
              <a:rPr lang="en-US" b="1" dirty="0" smtClean="0">
                <a:latin typeface="Times New Roman" pitchFamily="18" charset="0"/>
                <a:cs typeface="Times New Roman" pitchFamily="18" charset="0"/>
              </a:rPr>
              <a:t>1. Sight (Visual)</a:t>
            </a:r>
          </a:p>
          <a:p>
            <a:pPr algn="just" fontAlgn="base"/>
            <a:r>
              <a:rPr lang="en-US" dirty="0" smtClean="0">
                <a:latin typeface="Times New Roman" pitchFamily="18" charset="0"/>
                <a:cs typeface="Times New Roman" pitchFamily="18" charset="0"/>
              </a:rPr>
              <a:t>Through the </a:t>
            </a:r>
            <a:r>
              <a:rPr lang="en-US" b="1" dirty="0" smtClean="0">
                <a:latin typeface="Times New Roman" pitchFamily="18" charset="0"/>
                <a:cs typeface="Times New Roman" pitchFamily="18" charset="0"/>
                <a:hlinkClick r:id="rId2"/>
              </a:rPr>
              <a:t>sense of sight</a:t>
            </a:r>
            <a:r>
              <a:rPr lang="en-US" dirty="0" smtClean="0">
                <a:latin typeface="Times New Roman" pitchFamily="18" charset="0"/>
                <a:cs typeface="Times New Roman" pitchFamily="18" charset="0"/>
              </a:rPr>
              <a:t> we are able to:</a:t>
            </a:r>
          </a:p>
          <a:p>
            <a:pPr algn="just" fontAlgn="base"/>
            <a:r>
              <a:rPr lang="en-US" dirty="0" smtClean="0">
                <a:latin typeface="Times New Roman" pitchFamily="18" charset="0"/>
                <a:cs typeface="Times New Roman" pitchFamily="18" charset="0"/>
              </a:rPr>
              <a:t>Interpret the information that we see.</a:t>
            </a:r>
          </a:p>
          <a:p>
            <a:pPr algn="just" fontAlgn="base"/>
            <a:r>
              <a:rPr lang="en-US" dirty="0" smtClean="0">
                <a:latin typeface="Times New Roman" pitchFamily="18" charset="0"/>
                <a:cs typeface="Times New Roman" pitchFamily="18" charset="0"/>
              </a:rPr>
              <a:t>Recognize objects or the environment around us.</a:t>
            </a:r>
          </a:p>
          <a:p>
            <a:pPr algn="just" fontAlgn="base"/>
            <a:r>
              <a:rPr lang="en-US" dirty="0" smtClean="0">
                <a:latin typeface="Times New Roman" pitchFamily="18" charset="0"/>
                <a:cs typeface="Times New Roman" pitchFamily="18" charset="0"/>
              </a:rPr>
              <a:t>See where we are moving and navigate through space.</a:t>
            </a:r>
          </a:p>
          <a:p>
            <a:pPr algn="just" fontAlgn="base"/>
            <a:r>
              <a:rPr lang="en-US" dirty="0" smtClean="0">
                <a:latin typeface="Times New Roman" pitchFamily="18" charset="0"/>
                <a:cs typeface="Times New Roman" pitchFamily="18" charset="0"/>
              </a:rPr>
              <a:t>Receive information (through the eyes) and transfer the information to the rest of the body so that we can react and respond to our environment.</a:t>
            </a:r>
          </a:p>
          <a:p>
            <a:pPr algn="just" fontAlgn="base"/>
            <a:r>
              <a:rPr lang="en-US" dirty="0" smtClean="0">
                <a:latin typeface="Times New Roman" pitchFamily="18" charset="0"/>
                <a:cs typeface="Times New Roman" pitchFamily="18" charset="0"/>
              </a:rPr>
              <a:t>Build language and vocabulary by naming what we see.</a:t>
            </a:r>
          </a:p>
          <a:p>
            <a:pPr algn="just"/>
            <a:endParaRPr lang="en-US" dirty="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en-US" dirty="0" smtClean="0"/>
              <a:t>Sight is the least developed of the senses at birth. Babies cannot focus clearly or see further than 30cm ahead of them.</a:t>
            </a:r>
          </a:p>
          <a:p>
            <a:pPr fontAlgn="base"/>
            <a:r>
              <a:rPr lang="en-US" dirty="0" smtClean="0"/>
              <a:t>Visual stimulation right from birth is very important in order to develop this sense. Your baby must learn:</a:t>
            </a:r>
          </a:p>
          <a:p>
            <a:pPr fontAlgn="base"/>
            <a:r>
              <a:rPr lang="en-US" dirty="0" smtClean="0"/>
              <a:t>How to follow objects with his eyes.</a:t>
            </a:r>
          </a:p>
          <a:p>
            <a:pPr fontAlgn="base"/>
            <a:r>
              <a:rPr lang="en-US" dirty="0" smtClean="0"/>
              <a:t>To distinguish between </a:t>
            </a:r>
            <a:r>
              <a:rPr lang="en-US" dirty="0" err="1" smtClean="0"/>
              <a:t>colours</a:t>
            </a:r>
            <a:r>
              <a:rPr lang="en-US" dirty="0" smtClean="0"/>
              <a:t>.</a:t>
            </a:r>
          </a:p>
          <a:p>
            <a:pPr fontAlgn="base"/>
            <a:r>
              <a:rPr lang="en-US" dirty="0" smtClean="0"/>
              <a:t>How to get the eyes to work together.</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fontAlgn="base"/>
            <a:r>
              <a:rPr lang="en-US" b="1" dirty="0" smtClean="0">
                <a:hlinkClick r:id="rId2"/>
              </a:rPr>
              <a:t>Hand-eye coordination</a:t>
            </a:r>
            <a:r>
              <a:rPr lang="en-US" dirty="0" smtClean="0"/>
              <a:t>.</a:t>
            </a:r>
          </a:p>
          <a:p>
            <a:pPr fontAlgn="base"/>
            <a:r>
              <a:rPr lang="en-US" dirty="0" smtClean="0"/>
              <a:t>Spatial perception – where he is in relation to things around him.</a:t>
            </a:r>
          </a:p>
          <a:p>
            <a:pPr fontAlgn="base"/>
            <a:r>
              <a:rPr lang="en-US" dirty="0" smtClean="0"/>
              <a:t>Depth perception – what is in front or close, what is behind or far away.</a:t>
            </a:r>
          </a:p>
          <a:p>
            <a:pPr fontAlgn="base"/>
            <a:r>
              <a:rPr lang="en-US" dirty="0" smtClean="0"/>
              <a:t>Between 1 year and 18 months, children have the same vision as an adult. </a:t>
            </a:r>
          </a:p>
          <a:p>
            <a:pPr fontAlgn="base"/>
            <a:r>
              <a:rPr lang="en-US" dirty="0" smtClean="0"/>
              <a:t>Exercises such as making your baby follow a toy with his eyes will not only strengthen the eye muscles but also improve his </a:t>
            </a:r>
            <a:r>
              <a:rPr lang="en-US" b="1" dirty="0" smtClean="0">
                <a:hlinkClick r:id="rId3"/>
              </a:rPr>
              <a:t>visual perception</a:t>
            </a:r>
            <a:r>
              <a:rPr lang="en-US" b="1" dirty="0" smtClean="0"/>
              <a:t> </a:t>
            </a:r>
            <a:r>
              <a:rPr lang="en-US" dirty="0" smtClean="0"/>
              <a:t>– an important skill needed to read later on.</a:t>
            </a:r>
          </a:p>
          <a:p>
            <a:endParaRPr lang="en-US" dirty="0" smtClean="0"/>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fontAlgn="base"/>
            <a:r>
              <a:rPr lang="en-US" b="1" dirty="0" smtClean="0"/>
              <a:t>2. Hearing (Auditory)</a:t>
            </a:r>
          </a:p>
          <a:p>
            <a:pPr fontAlgn="base"/>
            <a:r>
              <a:rPr lang="en-US" dirty="0" smtClean="0"/>
              <a:t>Through the sense of hearing we are able to:</a:t>
            </a:r>
          </a:p>
          <a:p>
            <a:pPr fontAlgn="base"/>
            <a:r>
              <a:rPr lang="en-US" dirty="0" smtClean="0"/>
              <a:t>Sense and interpret sounds that we hear.</a:t>
            </a:r>
          </a:p>
          <a:p>
            <a:pPr fontAlgn="base"/>
            <a:r>
              <a:rPr lang="en-US" dirty="0" smtClean="0"/>
              <a:t>Determine what direction the sound is coming from.</a:t>
            </a:r>
          </a:p>
          <a:p>
            <a:pPr fontAlgn="base"/>
            <a:r>
              <a:rPr lang="en-US" dirty="0" smtClean="0"/>
              <a:t>Determine the distance of the source of the sound.</a:t>
            </a:r>
          </a:p>
          <a:p>
            <a:pPr fontAlgn="base"/>
            <a:r>
              <a:rPr lang="en-US" dirty="0" smtClean="0"/>
              <a:t>Understand the importance of a sound (e.g. a car speeding towards you when you are crossing the road is a sound of danger in that context).</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fontAlgn="base"/>
            <a:r>
              <a:rPr lang="en-US" dirty="0" smtClean="0"/>
              <a:t>The auditory system is better developed at birth than the sense of sight. This is because it is already developed by 28 weeks of gestation. Sound is carried on airwaves which is picked up by receptors in the ear.</a:t>
            </a:r>
          </a:p>
          <a:p>
            <a:pPr fontAlgn="base"/>
            <a:r>
              <a:rPr lang="en-US" dirty="0" smtClean="0"/>
              <a:t>Newborns can identify their mother’s voice early on and can hear high-pitched sounds well. </a:t>
            </a:r>
          </a:p>
          <a:p>
            <a:pPr fontAlgn="base"/>
            <a:r>
              <a:rPr lang="en-US" dirty="0" smtClean="0"/>
              <a:t>Hearing and listening are crucial skills during childhood and are closely linked to learning. The better children are able to hear and listen, the better their </a:t>
            </a:r>
            <a:r>
              <a:rPr lang="en-US" b="1" dirty="0" smtClean="0">
                <a:hlinkClick r:id="rId2"/>
              </a:rPr>
              <a:t>intellectual development</a:t>
            </a:r>
            <a:r>
              <a:rPr lang="en-US" dirty="0" smtClean="0"/>
              <a:t> will be.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150000"/>
              </a:lnSpc>
            </a:pPr>
            <a:r>
              <a:rPr lang="en-US" sz="2800" dirty="0" smtClean="0">
                <a:latin typeface="Times New Roman" pitchFamily="18" charset="0"/>
                <a:cs typeface="Times New Roman" pitchFamily="18" charset="0"/>
              </a:rPr>
              <a:t>The sequence, pattern and direction of changes in growth are common to all children although the rate of growth may vary from one child to another. </a:t>
            </a:r>
          </a:p>
          <a:p>
            <a:pPr>
              <a:lnSpc>
                <a:spcPct val="150000"/>
              </a:lnSpc>
            </a:pPr>
            <a:r>
              <a:rPr lang="en-US" sz="2800" dirty="0" smtClean="0">
                <a:latin typeface="Times New Roman" pitchFamily="18" charset="0"/>
                <a:cs typeface="Times New Roman" pitchFamily="18" charset="0"/>
              </a:rPr>
              <a:t>In some cases, like in the case of children with special needs, you may find deviations in different domains of development.</a:t>
            </a:r>
            <a:endParaRPr lang="en-US" sz="2800" dirty="0">
              <a:latin typeface="Times New Roman" pitchFamily="18" charset="0"/>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This is because they have developed good </a:t>
            </a:r>
            <a:r>
              <a:rPr lang="en-US" b="1" dirty="0" smtClean="0">
                <a:hlinkClick r:id="rId2"/>
              </a:rPr>
              <a:t>auditory perceptual skills</a:t>
            </a:r>
            <a:r>
              <a:rPr lang="en-US" dirty="0" smtClean="0"/>
              <a:t>. They will also be less frustrated than children who can’t learn as easily because they cannot process sounds well.</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fontAlgn="base">
              <a:buNone/>
            </a:pPr>
            <a:r>
              <a:rPr lang="en-US" b="1" dirty="0" smtClean="0"/>
              <a:t>3. Smell (Olfactory)</a:t>
            </a:r>
          </a:p>
          <a:p>
            <a:pPr fontAlgn="base"/>
            <a:r>
              <a:rPr lang="en-US" dirty="0" smtClean="0"/>
              <a:t>Through our sense of smell, known as the olfactory system, we are able to:</a:t>
            </a:r>
          </a:p>
          <a:p>
            <a:pPr fontAlgn="base"/>
            <a:r>
              <a:rPr lang="en-US" dirty="0" smtClean="0"/>
              <a:t>Smell pleasant and unpleasant </a:t>
            </a:r>
            <a:r>
              <a:rPr lang="en-US" dirty="0" err="1" smtClean="0"/>
              <a:t>odours</a:t>
            </a:r>
            <a:r>
              <a:rPr lang="en-US" dirty="0" smtClean="0"/>
              <a:t>.</a:t>
            </a:r>
          </a:p>
          <a:p>
            <a:pPr fontAlgn="base"/>
            <a:r>
              <a:rPr lang="en-US" dirty="0" smtClean="0"/>
              <a:t>Differentiate between smells.</a:t>
            </a:r>
          </a:p>
          <a:p>
            <a:pPr fontAlgn="base"/>
            <a:r>
              <a:rPr lang="en-US" dirty="0" smtClean="0"/>
              <a:t>Be alerted to danger. </a:t>
            </a:r>
          </a:p>
          <a:p>
            <a:pPr fontAlgn="base"/>
            <a:r>
              <a:rPr lang="en-US" dirty="0" smtClean="0"/>
              <a:t>Smells in the environment are picked up by receptors (billions of tiny hair cells) in the nose.</a:t>
            </a: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fontAlgn="base"/>
            <a:r>
              <a:rPr lang="en-US" dirty="0" smtClean="0"/>
              <a:t>The sense of smell appears at 14 weeks of gestation. It is well developed at birth but must be further stimulated.</a:t>
            </a:r>
          </a:p>
          <a:p>
            <a:pPr fontAlgn="base"/>
            <a:r>
              <a:rPr lang="en-US" dirty="0" smtClean="0"/>
              <a:t>Infants recognize their mothers through their smell before they can even see them.</a:t>
            </a:r>
          </a:p>
          <a:p>
            <a:pPr fontAlgn="base"/>
            <a:r>
              <a:rPr lang="en-US" dirty="0" smtClean="0"/>
              <a:t>Interestingly, smell is the only sense that is linked to the emotional centre of the brain. This is why you can smell a familiar shampoo or other scent and be flooded with memories.</a:t>
            </a:r>
          </a:p>
          <a:p>
            <a:pPr fontAlgn="base"/>
            <a:r>
              <a:rPr lang="en-US" dirty="0" smtClean="0"/>
              <a:t>Smell also alerts us of danger. When a person is in danger, he emits pheromones. These can be smelt by animals and children.</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fontAlgn="base">
              <a:buNone/>
            </a:pPr>
            <a:r>
              <a:rPr lang="en-US" b="1" dirty="0" smtClean="0"/>
              <a:t>4. Taste (Gustatory)</a:t>
            </a:r>
          </a:p>
          <a:p>
            <a:pPr fontAlgn="base"/>
            <a:r>
              <a:rPr lang="en-US" dirty="0" smtClean="0"/>
              <a:t>Through the sense of taste we are able to:</a:t>
            </a:r>
          </a:p>
          <a:p>
            <a:pPr fontAlgn="base"/>
            <a:r>
              <a:rPr lang="en-US" dirty="0" smtClean="0"/>
              <a:t>Identify whether a food can be eaten or not.</a:t>
            </a:r>
          </a:p>
          <a:p>
            <a:pPr fontAlgn="base"/>
            <a:r>
              <a:rPr lang="en-US" dirty="0" smtClean="0"/>
              <a:t>Identify and differentiate between the four basic tastes – </a:t>
            </a:r>
            <a:r>
              <a:rPr lang="en-US" b="1" dirty="0" smtClean="0"/>
              <a:t>sweet, sour, salty, bitter</a:t>
            </a:r>
            <a:r>
              <a:rPr lang="en-US" dirty="0" smtClean="0"/>
              <a:t>.</a:t>
            </a:r>
          </a:p>
          <a:p>
            <a:pPr fontAlgn="base"/>
            <a:r>
              <a:rPr lang="en-US" dirty="0" smtClean="0"/>
              <a:t>We perceive taste through the taste buds on our tongue that register anything that comes into contact with them. There are different receptors for the four different tastes.</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dirty="0" smtClean="0"/>
              <a:t>Newborns are born with a full set of taste glands, although it takes a few years for these glands to develop fully. They can already taste sweet, sour, salty and bitter tastes. </a:t>
            </a:r>
          </a:p>
          <a:p>
            <a:pPr fontAlgn="base"/>
            <a:r>
              <a:rPr lang="en-US" dirty="0" smtClean="0"/>
              <a:t>This sense is closely linked to smell and is also developed in the womb by 28 weeks.</a:t>
            </a:r>
          </a:p>
          <a:p>
            <a:pPr>
              <a:buNone/>
            </a:pP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fontAlgn="base">
              <a:buNone/>
            </a:pPr>
            <a:r>
              <a:rPr lang="en-US" b="1" dirty="0" smtClean="0"/>
              <a:t>5. Touch (Tactile)</a:t>
            </a:r>
          </a:p>
          <a:p>
            <a:pPr fontAlgn="base"/>
            <a:r>
              <a:rPr lang="en-US" dirty="0" smtClean="0"/>
              <a:t>Through the </a:t>
            </a:r>
            <a:r>
              <a:rPr lang="en-US" b="1" dirty="0" smtClean="0">
                <a:hlinkClick r:id="rId2"/>
              </a:rPr>
              <a:t>sense of touch</a:t>
            </a:r>
            <a:r>
              <a:rPr lang="en-US" dirty="0" smtClean="0"/>
              <a:t> we are able to:</a:t>
            </a:r>
          </a:p>
          <a:p>
            <a:pPr fontAlgn="base"/>
            <a:r>
              <a:rPr lang="en-US" dirty="0" smtClean="0"/>
              <a:t>Feel pain and pleasure.</a:t>
            </a:r>
          </a:p>
          <a:p>
            <a:pPr fontAlgn="base"/>
            <a:r>
              <a:rPr lang="en-US" dirty="0" smtClean="0"/>
              <a:t>Feel whether a pressure is light or deep.</a:t>
            </a:r>
          </a:p>
          <a:p>
            <a:pPr fontAlgn="base"/>
            <a:r>
              <a:rPr lang="en-US" dirty="0" smtClean="0"/>
              <a:t>Sense and understand the world around us.</a:t>
            </a:r>
          </a:p>
          <a:p>
            <a:pPr fontAlgn="base"/>
            <a:r>
              <a:rPr lang="en-US" dirty="0" smtClean="0"/>
              <a:t>Understand the temperature.</a:t>
            </a:r>
          </a:p>
          <a:p>
            <a:pPr fontAlgn="base"/>
            <a:r>
              <a:rPr lang="en-US" dirty="0" smtClean="0"/>
              <a:t>Feel the tactile qualities of an object.</a:t>
            </a:r>
          </a:p>
          <a:p>
            <a:pPr fontAlgn="base"/>
            <a:r>
              <a:rPr lang="en-US" dirty="0" smtClean="0"/>
              <a:t>The sense of touch is perceived through the skin’s touch receptors. It tells your brain about pain, temperature, pressure and movement in the muscles and tendons.</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dirty="0" smtClean="0"/>
              <a:t>Touch is the first sense to develop after conception. The fetus is able to react to temperature and pain stimuli in the womb. It is also very well developed at birth. </a:t>
            </a:r>
          </a:p>
          <a:p>
            <a:pPr fontAlgn="base"/>
            <a:r>
              <a:rPr lang="en-US" dirty="0" smtClean="0"/>
              <a:t>Babies need to receive constant loving touch in order to develop and be healthy. The sense of touch is important for their </a:t>
            </a:r>
            <a:r>
              <a:rPr lang="en-US" b="1" dirty="0" smtClean="0">
                <a:hlinkClick r:id="rId2"/>
              </a:rPr>
              <a:t>emotional development</a:t>
            </a:r>
            <a:r>
              <a:rPr lang="en-US" dirty="0" smtClean="0"/>
              <a:t>.</a:t>
            </a:r>
          </a:p>
          <a:p>
            <a:pPr>
              <a:buNone/>
            </a:pP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fontAlgn="base">
              <a:buNone/>
            </a:pPr>
            <a:r>
              <a:rPr lang="en-US" b="1" dirty="0" smtClean="0"/>
              <a:t>6. Balance (Vestibular) </a:t>
            </a:r>
          </a:p>
          <a:p>
            <a:pPr fontAlgn="base"/>
            <a:r>
              <a:rPr lang="en-US" dirty="0" smtClean="0"/>
              <a:t>The </a:t>
            </a:r>
            <a:r>
              <a:rPr lang="en-US" b="1" dirty="0" smtClean="0">
                <a:hlinkClick r:id="rId2"/>
              </a:rPr>
              <a:t>vestibular system</a:t>
            </a:r>
            <a:r>
              <a:rPr lang="en-US" dirty="0" smtClean="0"/>
              <a:t>, located in the inner ear, is responsible for the </a:t>
            </a:r>
            <a:r>
              <a:rPr lang="en-US" b="1" dirty="0" smtClean="0"/>
              <a:t>sense of balance</a:t>
            </a:r>
            <a:r>
              <a:rPr lang="en-US" dirty="0" smtClean="0"/>
              <a:t>. It enables us to:</a:t>
            </a:r>
          </a:p>
          <a:p>
            <a:pPr fontAlgn="base"/>
            <a:r>
              <a:rPr lang="en-US" dirty="0" smtClean="0"/>
              <a:t>Maintain our balance.</a:t>
            </a:r>
          </a:p>
          <a:p>
            <a:pPr fontAlgn="base"/>
            <a:r>
              <a:rPr lang="en-US" dirty="0" smtClean="0"/>
              <a:t>Maintain head and body posture.</a:t>
            </a:r>
          </a:p>
          <a:p>
            <a:pPr fontAlgn="base"/>
            <a:r>
              <a:rPr lang="en-US" dirty="0" smtClean="0"/>
              <a:t>Determine the direction and speed of movement.</a:t>
            </a:r>
          </a:p>
          <a:p>
            <a:pPr fontAlgn="base"/>
            <a:r>
              <a:rPr lang="en-US" dirty="0" smtClean="0"/>
              <a:t>Sense where our bodies are moving in space.</a:t>
            </a:r>
          </a:p>
          <a:p>
            <a:pPr fontAlgn="base"/>
            <a:r>
              <a:rPr lang="en-US" dirty="0" smtClean="0"/>
              <a:t>The vestibular sense works with receptors in the inner ear that sense when we change our position in space.</a:t>
            </a:r>
          </a:p>
          <a:p>
            <a:pPr fontAlgn="base"/>
            <a:r>
              <a:rPr lang="en-US" dirty="0" smtClean="0"/>
              <a:t>This means we know which direction we are going, how fast we are going and if we are getting faster or slower. When it is well developed we don’t become nauseous or react badly to normal movement.</a:t>
            </a:r>
            <a:br>
              <a:rPr lang="en-US" dirty="0" smtClean="0"/>
            </a:b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Through the vestibular system, babies learn to sit, crawl, stand and walk by learning about the sense of gravity. They will later use this understanding to learn to perform more complex movements such as balancing on a beam.</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buNone/>
            </a:pPr>
            <a:r>
              <a:rPr lang="en-US" b="1" dirty="0" smtClean="0"/>
              <a:t>7. Body Awareness (</a:t>
            </a:r>
            <a:r>
              <a:rPr lang="en-US" b="1" dirty="0" err="1" smtClean="0"/>
              <a:t>Proprioception</a:t>
            </a:r>
            <a:r>
              <a:rPr lang="en-US" b="1" dirty="0" smtClean="0"/>
              <a:t>)</a:t>
            </a:r>
          </a:p>
          <a:p>
            <a:pPr fontAlgn="base"/>
            <a:r>
              <a:rPr lang="en-US" dirty="0" smtClean="0"/>
              <a:t>The definition of </a:t>
            </a:r>
            <a:r>
              <a:rPr lang="en-US" dirty="0" err="1" smtClean="0"/>
              <a:t>proprioception</a:t>
            </a:r>
            <a:r>
              <a:rPr lang="en-US" dirty="0" smtClean="0"/>
              <a:t> is our </a:t>
            </a:r>
            <a:r>
              <a:rPr lang="en-US" b="1" dirty="0" smtClean="0">
                <a:hlinkClick r:id="rId2"/>
              </a:rPr>
              <a:t>sense of body awareness</a:t>
            </a:r>
            <a:r>
              <a:rPr lang="en-US" b="1" dirty="0" smtClean="0"/>
              <a:t> </a:t>
            </a:r>
            <a:r>
              <a:rPr lang="en-US" dirty="0" smtClean="0"/>
              <a:t>or </a:t>
            </a:r>
            <a:r>
              <a:rPr lang="en-US" b="1" dirty="0" smtClean="0"/>
              <a:t>body position. </a:t>
            </a:r>
            <a:r>
              <a:rPr lang="en-US" dirty="0" smtClean="0"/>
              <a:t>The sense of </a:t>
            </a:r>
            <a:r>
              <a:rPr lang="en-US" dirty="0" err="1" smtClean="0"/>
              <a:t>proprioception</a:t>
            </a:r>
            <a:r>
              <a:rPr lang="en-US" dirty="0" smtClean="0"/>
              <a:t> enables us to:</a:t>
            </a:r>
          </a:p>
          <a:p>
            <a:pPr fontAlgn="base"/>
            <a:r>
              <a:rPr lang="en-US" dirty="0" smtClean="0"/>
              <a:t>Sense the effort we are exerting.</a:t>
            </a:r>
          </a:p>
          <a:p>
            <a:pPr fontAlgn="base"/>
            <a:r>
              <a:rPr lang="en-US" dirty="0" smtClean="0"/>
              <a:t>Determine our </a:t>
            </a:r>
            <a:r>
              <a:rPr lang="en-US" b="1" dirty="0" smtClean="0">
                <a:hlinkClick r:id="rId3"/>
              </a:rPr>
              <a:t>position in space</a:t>
            </a:r>
            <a:r>
              <a:rPr lang="en-US" dirty="0" smtClean="0"/>
              <a:t>.</a:t>
            </a:r>
          </a:p>
          <a:p>
            <a:pPr fontAlgn="base"/>
            <a:r>
              <a:rPr lang="en-US" dirty="0" smtClean="0"/>
              <a:t>Control our arms and legs.</a:t>
            </a:r>
          </a:p>
          <a:p>
            <a:pPr fontAlgn="base"/>
            <a:r>
              <a:rPr lang="en-US" dirty="0" smtClean="0"/>
              <a:t>Sense the force of something or its heaviness.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lnSpc>
                <a:spcPct val="150000"/>
              </a:lnSpc>
            </a:pPr>
            <a:r>
              <a:rPr lang="en-US" sz="2800" dirty="0" smtClean="0">
                <a:latin typeface="Times New Roman" pitchFamily="18" charset="0"/>
                <a:cs typeface="Times New Roman" pitchFamily="18" charset="0"/>
              </a:rPr>
              <a:t>Growth is rapid during the first two years of life. </a:t>
            </a:r>
          </a:p>
          <a:p>
            <a:pPr algn="just">
              <a:lnSpc>
                <a:spcPct val="150000"/>
              </a:lnSpc>
            </a:pPr>
            <a:r>
              <a:rPr lang="en-US" sz="2800" dirty="0" smtClean="0">
                <a:latin typeface="Times New Roman" pitchFamily="18" charset="0"/>
                <a:cs typeface="Times New Roman" pitchFamily="18" charset="0"/>
              </a:rPr>
              <a:t>Between birth and first year of life, well-nourished children can undergo a 50 percent increase in height. </a:t>
            </a:r>
          </a:p>
          <a:p>
            <a:pPr algn="just">
              <a:lnSpc>
                <a:spcPct val="150000"/>
              </a:lnSpc>
            </a:pPr>
            <a:r>
              <a:rPr lang="en-US" sz="2800" dirty="0" smtClean="0">
                <a:latin typeface="Times New Roman" pitchFamily="18" charset="0"/>
                <a:cs typeface="Times New Roman" pitchFamily="18" charset="0"/>
              </a:rPr>
              <a:t>However, not all parts of the body grow at the same rate. After the first two years of life, growth curve begins to level off and the rate of growth slows down until puberty. </a:t>
            </a:r>
            <a:endParaRPr lang="en-US" sz="2800" dirty="0">
              <a:latin typeface="Times New Roman" pitchFamily="18" charset="0"/>
              <a:cs typeface="Times New Roman"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References</a:t>
            </a:r>
            <a:endParaRPr lang="en-US" dirty="0"/>
          </a:p>
        </p:txBody>
      </p:sp>
      <p:sp>
        <p:nvSpPr>
          <p:cNvPr id="3" name="Content Placeholder 2"/>
          <p:cNvSpPr>
            <a:spLocks noGrp="1"/>
          </p:cNvSpPr>
          <p:nvPr>
            <p:ph idx="1"/>
          </p:nvPr>
        </p:nvSpPr>
        <p:spPr/>
        <p:txBody>
          <a:bodyPr/>
          <a:lstStyle/>
          <a:p>
            <a:r>
              <a:rPr lang="en-IN" dirty="0" smtClean="0"/>
              <a:t>OP </a:t>
            </a:r>
            <a:r>
              <a:rPr lang="en-IN" dirty="0" err="1" smtClean="0"/>
              <a:t>Ghai</a:t>
            </a:r>
            <a:r>
              <a:rPr lang="en-IN" dirty="0" smtClean="0"/>
              <a:t> Paediatrics</a:t>
            </a:r>
          </a:p>
          <a:p>
            <a:r>
              <a:rPr lang="en-IN" smtClean="0"/>
              <a:t>Nelsons Paediatrics</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Puberty is marked by a growth spurt i.e. relatively fast increase in height and weight in adolescents. </a:t>
            </a:r>
            <a:endParaRPr lang="en-US" sz="2400" dirty="0">
              <a:latin typeface="Times New Roman" pitchFamily="18" charset="0"/>
              <a:cs typeface="Times New Roman" pitchFamily="18" charset="0"/>
            </a:endParaRPr>
          </a:p>
        </p:txBody>
      </p:sp>
      <p:pic>
        <p:nvPicPr>
          <p:cNvPr id="4" name="Picture 3" descr="Capture.PNG"/>
          <p:cNvPicPr>
            <a:picLocks noChangeAspect="1"/>
          </p:cNvPicPr>
          <p:nvPr/>
        </p:nvPicPr>
        <p:blipFill>
          <a:blip r:embed="rId2"/>
          <a:stretch>
            <a:fillRect/>
          </a:stretch>
        </p:blipFill>
        <p:spPr>
          <a:xfrm>
            <a:off x="1857356" y="2643182"/>
            <a:ext cx="4929222" cy="3040913"/>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apture.PNG"/>
          <p:cNvPicPr>
            <a:picLocks noGrp="1" noChangeAspect="1"/>
          </p:cNvPicPr>
          <p:nvPr>
            <p:ph idx="1"/>
          </p:nvPr>
        </p:nvPicPr>
        <p:blipFill>
          <a:blip r:embed="rId2"/>
          <a:stretch>
            <a:fillRect/>
          </a:stretch>
        </p:blipFill>
        <p:spPr>
          <a:xfrm>
            <a:off x="1928794" y="2571744"/>
            <a:ext cx="4819169" cy="1857388"/>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800" dirty="0" smtClean="0">
                <a:latin typeface="Times New Roman" pitchFamily="18" charset="0"/>
                <a:cs typeface="Times New Roman" pitchFamily="18" charset="0"/>
              </a:rPr>
              <a:t>Physical growth is measured by increase in height and weight at regular intervals. The height of a newborn child ranges from 47 </a:t>
            </a:r>
            <a:r>
              <a:rPr lang="en-US" sz="2800" dirty="0" err="1" smtClean="0">
                <a:latin typeface="Times New Roman" pitchFamily="18" charset="0"/>
                <a:cs typeface="Times New Roman" pitchFamily="18" charset="0"/>
              </a:rPr>
              <a:t>cms</a:t>
            </a:r>
            <a:r>
              <a:rPr lang="en-US" sz="2800" dirty="0" smtClean="0">
                <a:latin typeface="Times New Roman" pitchFamily="18" charset="0"/>
                <a:cs typeface="Times New Roman" pitchFamily="18" charset="0"/>
              </a:rPr>
              <a:t> to 52 </a:t>
            </a:r>
            <a:r>
              <a:rPr lang="en-US" sz="2800" dirty="0" err="1" smtClean="0">
                <a:latin typeface="Times New Roman" pitchFamily="18" charset="0"/>
                <a:cs typeface="Times New Roman" pitchFamily="18" charset="0"/>
              </a:rPr>
              <a:t>cms</a:t>
            </a:r>
            <a:r>
              <a:rPr lang="en-US" sz="2800" dirty="0" smtClean="0">
                <a:latin typeface="Times New Roman" pitchFamily="18" charset="0"/>
                <a:cs typeface="Times New Roman" pitchFamily="18" charset="0"/>
              </a:rPr>
              <a:t>. </a:t>
            </a:r>
          </a:p>
          <a:p>
            <a:pPr algn="just"/>
            <a:r>
              <a:rPr lang="en-US" sz="2800" dirty="0" smtClean="0">
                <a:latin typeface="Times New Roman" pitchFamily="18" charset="0"/>
                <a:cs typeface="Times New Roman" pitchFamily="18" charset="0"/>
              </a:rPr>
              <a:t>The weight  can range from 2.4 kg to 3.2 kg. On an average, increment in weight is 2.0–2.5 kg per year. </a:t>
            </a:r>
          </a:p>
          <a:p>
            <a:pPr algn="just"/>
            <a:r>
              <a:rPr lang="en-US" sz="2800" dirty="0" smtClean="0">
                <a:latin typeface="Times New Roman" pitchFamily="18" charset="0"/>
                <a:cs typeface="Times New Roman" pitchFamily="18" charset="0"/>
              </a:rPr>
              <a:t>Boys tend to be heavier and taller than girls during infancy and even as toddlers. </a:t>
            </a:r>
          </a:p>
          <a:p>
            <a:pPr algn="just"/>
            <a:r>
              <a:rPr lang="en-US" sz="2800" dirty="0" smtClean="0">
                <a:latin typeface="Times New Roman" pitchFamily="18" charset="0"/>
                <a:cs typeface="Times New Roman" pitchFamily="18" charset="0"/>
              </a:rPr>
              <a:t>A steady increase in both height and weight is a good indicator of satisfactory physical growth.</a:t>
            </a:r>
            <a:endParaRPr lang="en-US" sz="28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413</TotalTime>
  <Words>3055</Words>
  <Application>Microsoft Office PowerPoint</Application>
  <PresentationFormat>On-screen Show (4:3)</PresentationFormat>
  <Paragraphs>187</Paragraphs>
  <Slides>60</Slides>
  <Notes>0</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Office Theme</vt:lpstr>
      <vt:lpstr>Human maturation and development</vt:lpstr>
      <vt:lpstr>Objectives</vt:lpstr>
      <vt:lpstr>Definition</vt:lpstr>
      <vt:lpstr>Slide 4</vt:lpstr>
      <vt:lpstr>Slide 5</vt:lpstr>
      <vt:lpstr>Slide 6</vt:lpstr>
      <vt:lpstr>Slide 7</vt:lpstr>
      <vt:lpstr>Slide 8</vt:lpstr>
      <vt:lpstr>Slide 9</vt:lpstr>
      <vt:lpstr>Slide 10</vt:lpstr>
      <vt:lpstr>Slide 11</vt:lpstr>
      <vt:lpstr>Slide 12</vt:lpstr>
      <vt:lpstr>Slide 13</vt:lpstr>
      <vt:lpstr>FACTORS AFFECTING GROWTH AND DEVELOPMENT</vt:lpstr>
      <vt:lpstr>Slide 15</vt:lpstr>
      <vt:lpstr>Slide 16</vt:lpstr>
      <vt:lpstr>Environmental Factors</vt:lpstr>
      <vt:lpstr>Nutrition, health and hygiene needs of a child and the mother</vt:lpstr>
      <vt:lpstr>Slide 19</vt:lpstr>
      <vt:lpstr>Age of the mother</vt:lpstr>
      <vt:lpstr>Emotional state of mother</vt:lpstr>
      <vt:lpstr>Exposure to X-rays</vt:lpstr>
      <vt:lpstr>Drinking and Smoking</vt:lpstr>
      <vt:lpstr>Other Contextual Factors</vt:lpstr>
      <vt:lpstr>Slide 25</vt:lpstr>
      <vt:lpstr>Slide 26</vt:lpstr>
      <vt:lpstr>Slide 27</vt:lpstr>
      <vt:lpstr>Slide 28</vt:lpstr>
      <vt:lpstr>Slide 29</vt:lpstr>
      <vt:lpstr>Slide 30</vt:lpstr>
      <vt:lpstr>Slide 31</vt:lpstr>
      <vt:lpstr>Principles of Development</vt:lpstr>
      <vt:lpstr>Slide 33</vt:lpstr>
      <vt:lpstr>Slide 34</vt:lpstr>
      <vt:lpstr>Slide 35</vt:lpstr>
      <vt:lpstr>Slide 36</vt:lpstr>
      <vt:lpstr>Slide 37</vt:lpstr>
      <vt:lpstr>Slide 38</vt:lpstr>
      <vt:lpstr>Slide 39</vt:lpstr>
      <vt:lpstr>Slide 40</vt:lpstr>
      <vt:lpstr>Slide 41</vt:lpstr>
      <vt:lpstr>Slide 42</vt:lpstr>
      <vt:lpstr>Slide 43</vt:lpstr>
      <vt:lpstr>Sensory development</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References</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maturation and development</dc:title>
  <dc:creator>HPO</dc:creator>
  <cp:lastModifiedBy>HPO</cp:lastModifiedBy>
  <cp:revision>14</cp:revision>
  <dcterms:created xsi:type="dcterms:W3CDTF">2023-03-20T02:35:41Z</dcterms:created>
  <dcterms:modified xsi:type="dcterms:W3CDTF">2024-06-17T09:19:50Z</dcterms:modified>
</cp:coreProperties>
</file>